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5"/>
  </p:notesMasterIdLst>
  <p:sldIdLst>
    <p:sldId id="301" r:id="rId2"/>
    <p:sldId id="304" r:id="rId3"/>
    <p:sldId id="302" r:id="rId4"/>
    <p:sldId id="260" r:id="rId5"/>
    <p:sldId id="265" r:id="rId6"/>
    <p:sldId id="266" r:id="rId7"/>
    <p:sldId id="267" r:id="rId8"/>
    <p:sldId id="306" r:id="rId9"/>
    <p:sldId id="305" r:id="rId10"/>
    <p:sldId id="364" r:id="rId11"/>
    <p:sldId id="410" r:id="rId12"/>
    <p:sldId id="343" r:id="rId13"/>
    <p:sldId id="365" r:id="rId14"/>
    <p:sldId id="342" r:id="rId15"/>
    <p:sldId id="366" r:id="rId16"/>
    <p:sldId id="411" r:id="rId17"/>
    <p:sldId id="262" r:id="rId18"/>
    <p:sldId id="367" r:id="rId19"/>
    <p:sldId id="368" r:id="rId20"/>
    <p:sldId id="371" r:id="rId21"/>
    <p:sldId id="372" r:id="rId22"/>
    <p:sldId id="309" r:id="rId23"/>
    <p:sldId id="311" r:id="rId24"/>
    <p:sldId id="346" r:id="rId25"/>
    <p:sldId id="313" r:id="rId26"/>
    <p:sldId id="268" r:id="rId27"/>
    <p:sldId id="269" r:id="rId28"/>
    <p:sldId id="314" r:id="rId29"/>
    <p:sldId id="315" r:id="rId30"/>
    <p:sldId id="273" r:id="rId31"/>
    <p:sldId id="347" r:id="rId32"/>
    <p:sldId id="373" r:id="rId33"/>
    <p:sldId id="282" r:id="rId34"/>
    <p:sldId id="283" r:id="rId35"/>
    <p:sldId id="374" r:id="rId36"/>
    <p:sldId id="284" r:id="rId37"/>
    <p:sldId id="375" r:id="rId38"/>
    <p:sldId id="376" r:id="rId39"/>
    <p:sldId id="377" r:id="rId40"/>
    <p:sldId id="378" r:id="rId41"/>
    <p:sldId id="379" r:id="rId42"/>
    <p:sldId id="380" r:id="rId43"/>
    <p:sldId id="277" r:id="rId44"/>
    <p:sldId id="381" r:id="rId45"/>
    <p:sldId id="324" r:id="rId46"/>
    <p:sldId id="382" r:id="rId47"/>
    <p:sldId id="383" r:id="rId48"/>
    <p:sldId id="384" r:id="rId49"/>
    <p:sldId id="285" r:id="rId50"/>
    <p:sldId id="385" r:id="rId51"/>
    <p:sldId id="356" r:id="rId52"/>
    <p:sldId id="386" r:id="rId53"/>
    <p:sldId id="387" r:id="rId54"/>
    <p:sldId id="327" r:id="rId55"/>
    <p:sldId id="328" r:id="rId56"/>
    <p:sldId id="329" r:id="rId57"/>
    <p:sldId id="405" r:id="rId58"/>
    <p:sldId id="406" r:id="rId59"/>
    <p:sldId id="407" r:id="rId60"/>
    <p:sldId id="408" r:id="rId61"/>
    <p:sldId id="409" r:id="rId62"/>
    <p:sldId id="286" r:id="rId63"/>
    <p:sldId id="294" r:id="rId64"/>
    <p:sldId id="330" r:id="rId65"/>
    <p:sldId id="331" r:id="rId66"/>
    <p:sldId id="287" r:id="rId67"/>
    <p:sldId id="388" r:id="rId68"/>
    <p:sldId id="389" r:id="rId69"/>
    <p:sldId id="295" r:id="rId70"/>
    <p:sldId id="390" r:id="rId71"/>
    <p:sldId id="333" r:id="rId72"/>
    <p:sldId id="391" r:id="rId73"/>
    <p:sldId id="392" r:id="rId74"/>
    <p:sldId id="412" r:id="rId75"/>
    <p:sldId id="413" r:id="rId76"/>
    <p:sldId id="289" r:id="rId77"/>
    <p:sldId id="288" r:id="rId78"/>
    <p:sldId id="334" r:id="rId79"/>
    <p:sldId id="336" r:id="rId80"/>
    <p:sldId id="394" r:id="rId81"/>
    <p:sldId id="393" r:id="rId82"/>
    <p:sldId id="395" r:id="rId83"/>
    <p:sldId id="396" r:id="rId84"/>
    <p:sldId id="414" r:id="rId85"/>
    <p:sldId id="397" r:id="rId86"/>
    <p:sldId id="399" r:id="rId87"/>
    <p:sldId id="400" r:id="rId88"/>
    <p:sldId id="401" r:id="rId89"/>
    <p:sldId id="402" r:id="rId90"/>
    <p:sldId id="340" r:id="rId91"/>
    <p:sldId id="341" r:id="rId92"/>
    <p:sldId id="363" r:id="rId93"/>
    <p:sldId id="362" r:id="rId9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009900"/>
    <a:srgbClr val="00CC00"/>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125" d="100"/>
          <a:sy n="125" d="100"/>
        </p:scale>
        <p:origin x="48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993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2EDC03B-B52C-4CF8-8612-774DAB48BDE2}" type="slidenum">
              <a:rPr lang="en-US"/>
              <a:pPr/>
              <a:t>‹#›</a:t>
            </a:fld>
            <a:endParaRPr lang="en-US"/>
          </a:p>
        </p:txBody>
      </p:sp>
    </p:spTree>
    <p:extLst>
      <p:ext uri="{BB962C8B-B14F-4D97-AF65-F5344CB8AC3E}">
        <p14:creationId xmlns:p14="http://schemas.microsoft.com/office/powerpoint/2010/main" val="25182869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66821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5180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77163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8601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8907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69433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61434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355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88805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8466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6816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40059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6305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0136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8779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230727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83579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16779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62522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20842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31071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4296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60033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10235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4998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85435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43467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30809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66533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78471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26798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77880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15716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64257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87101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20747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04484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355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15164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480015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3747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1514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52775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4607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83335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89372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417534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75305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62967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86877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461701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29639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989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17389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7036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79676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50541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57889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540640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85625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30864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486087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81165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893720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413120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91685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8AA21E8-B8C3-4639-B989-FAA12DAB0577}" type="slidenum">
              <a:rPr lang="en-US"/>
              <a:pPr eaLnBrk="1" hangingPunct="1"/>
              <a:t>7</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22396410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486512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26719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032865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844659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80049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561887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5968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656041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145514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21204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78127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67133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48397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734177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6094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18329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312574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308565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382700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336411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3695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565230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262625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ln/>
        </p:spPr>
      </p:sp>
      <p:sp>
        <p:nvSpPr>
          <p:cNvPr id="187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87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EF1087-AA4C-4D7D-945C-7274AB4D4164}" type="slidenum">
              <a:rPr lang="en-US"/>
              <a:pPr eaLnBrk="1" hangingPunct="1"/>
              <a:t>92</a:t>
            </a:fld>
            <a:endParaRPr lang="en-US"/>
          </a:p>
        </p:txBody>
      </p:sp>
    </p:spTree>
    <p:extLst>
      <p:ext uri="{BB962C8B-B14F-4D97-AF65-F5344CB8AC3E}">
        <p14:creationId xmlns:p14="http://schemas.microsoft.com/office/powerpoint/2010/main" val="25972291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xfrm>
            <a:off x="1152525" y="692150"/>
            <a:ext cx="4554538" cy="3416300"/>
          </a:xfrm>
          <a:ln/>
        </p:spPr>
      </p:sp>
      <p:sp>
        <p:nvSpPr>
          <p:cNvPr id="18841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12754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00CC"/>
          </a:solidFill>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lvl1pPr>
              <a:defRPr>
                <a:solidFill>
                  <a:srgbClr val="0000CC"/>
                </a:solidFill>
              </a:defRPr>
            </a:lvl1pPr>
          </a:lstStyle>
          <a:p>
            <a:r>
              <a:rPr lang="en-US" dirty="0" smtClean="0"/>
              <a:t>10C-</a:t>
            </a:r>
            <a:fld id="{4250732E-103F-4448-A19E-40E77D83F111}" type="slidenum">
              <a:rPr lang="en-US" smtClean="0"/>
              <a:pPr/>
              <a:t>‹#›</a:t>
            </a:fld>
            <a:endParaRPr lang="en-US" dirty="0" smtClean="0"/>
          </a:p>
          <a:p>
            <a:endParaRPr lang="en-US" dirty="0"/>
          </a:p>
        </p:txBody>
      </p:sp>
    </p:spTree>
    <p:extLst>
      <p:ext uri="{BB962C8B-B14F-4D97-AF65-F5344CB8AC3E}">
        <p14:creationId xmlns:p14="http://schemas.microsoft.com/office/powerpoint/2010/main" val="1759563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dirty="0" smtClean="0"/>
              <a:t>10C-</a:t>
            </a:r>
            <a:fld id="{4CB414D4-5431-4B64-B4C7-D237D33C9FD2}" type="slidenum">
              <a:rPr lang="en-US" smtClean="0"/>
              <a:pPr/>
              <a:t>‹#›</a:t>
            </a:fld>
            <a:endParaRPr lang="en-US" dirty="0" smtClean="0"/>
          </a:p>
          <a:p>
            <a:endParaRPr lang="en-US" dirty="0"/>
          </a:p>
        </p:txBody>
      </p:sp>
    </p:spTree>
    <p:extLst>
      <p:ext uri="{BB962C8B-B14F-4D97-AF65-F5344CB8AC3E}">
        <p14:creationId xmlns:p14="http://schemas.microsoft.com/office/powerpoint/2010/main" val="1098894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dirty="0" smtClean="0"/>
              <a:t>10C-</a:t>
            </a:r>
            <a:fld id="{B608132E-9114-4D8F-9FB5-9B53EFA96BCC}" type="slidenum">
              <a:rPr lang="en-US" smtClean="0"/>
              <a:pPr/>
              <a:t>‹#›</a:t>
            </a:fld>
            <a:endParaRPr lang="en-US" dirty="0" smtClean="0"/>
          </a:p>
          <a:p>
            <a:endParaRPr lang="en-US" dirty="0"/>
          </a:p>
        </p:txBody>
      </p:sp>
    </p:spTree>
    <p:extLst>
      <p:ext uri="{BB962C8B-B14F-4D97-AF65-F5344CB8AC3E}">
        <p14:creationId xmlns:p14="http://schemas.microsoft.com/office/powerpoint/2010/main" val="62573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r>
              <a:rPr lang="en-US" dirty="0" smtClean="0"/>
              <a:t>10C-</a:t>
            </a:r>
            <a:fld id="{EC43D296-9823-4A36-B4D9-B8EA590DD996}" type="slidenum">
              <a:rPr lang="en-US" smtClean="0"/>
              <a:pPr/>
              <a:t>‹#›</a:t>
            </a:fld>
            <a:endParaRPr lang="en-US" dirty="0" smtClean="0"/>
          </a:p>
          <a:p>
            <a:endParaRPr lang="en-US" dirty="0"/>
          </a:p>
        </p:txBody>
      </p:sp>
    </p:spTree>
    <p:extLst>
      <p:ext uri="{BB962C8B-B14F-4D97-AF65-F5344CB8AC3E}">
        <p14:creationId xmlns:p14="http://schemas.microsoft.com/office/powerpoint/2010/main" val="153492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457200" y="6248400"/>
            <a:ext cx="5562600" cy="476250"/>
          </a:xfrm>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lvl1pPr>
              <a:defRPr/>
            </a:lvl1pPr>
          </a:lstStyle>
          <a:p>
            <a:r>
              <a:rPr lang="en-US" dirty="0" smtClean="0"/>
              <a:t>10C-</a:t>
            </a:r>
            <a:fld id="{66CAE269-3BC7-40D2-A5FD-60A2B66A5480}" type="slidenum">
              <a:rPr lang="en-US" smtClean="0"/>
              <a:pPr/>
              <a:t>‹#›</a:t>
            </a:fld>
            <a:endParaRPr lang="en-US" dirty="0" smtClean="0"/>
          </a:p>
          <a:p>
            <a:endParaRPr lang="en-US" dirty="0"/>
          </a:p>
        </p:txBody>
      </p:sp>
    </p:spTree>
    <p:extLst>
      <p:ext uri="{BB962C8B-B14F-4D97-AF65-F5344CB8AC3E}">
        <p14:creationId xmlns:p14="http://schemas.microsoft.com/office/powerpoint/2010/main" val="3327759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a:xfrm>
            <a:off x="457200" y="6248400"/>
            <a:ext cx="5486400" cy="476250"/>
          </a:xfrm>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lvl1pPr>
              <a:defRPr/>
            </a:lvl1pPr>
          </a:lstStyle>
          <a:p>
            <a:r>
              <a:rPr lang="en-US" dirty="0" smtClean="0"/>
              <a:t>10C-</a:t>
            </a:r>
            <a:fld id="{27E96376-318B-4EC9-9883-A41572FC7F13}" type="slidenum">
              <a:rPr lang="en-US" smtClean="0"/>
              <a:pPr/>
              <a:t>‹#›</a:t>
            </a:fld>
            <a:endParaRPr lang="en-US" dirty="0" smtClean="0"/>
          </a:p>
          <a:p>
            <a:endParaRPr lang="en-US" dirty="0"/>
          </a:p>
        </p:txBody>
      </p:sp>
    </p:spTree>
    <p:extLst>
      <p:ext uri="{BB962C8B-B14F-4D97-AF65-F5344CB8AC3E}">
        <p14:creationId xmlns:p14="http://schemas.microsoft.com/office/powerpoint/2010/main" val="1938731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486400" cy="476250"/>
          </a:xfrm>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lvl1pPr>
              <a:defRPr/>
            </a:lvl1pPr>
          </a:lstStyle>
          <a:p>
            <a:r>
              <a:rPr lang="en-US" dirty="0" smtClean="0"/>
              <a:t>10C-</a:t>
            </a:r>
            <a:fld id="{A7E4CD93-62E8-4E23-98C0-1D1047BAF6AC}" type="slidenum">
              <a:rPr lang="en-US" smtClean="0"/>
              <a:pPr/>
              <a:t>‹#›</a:t>
            </a:fld>
            <a:endParaRPr lang="en-US" dirty="0" smtClean="0"/>
          </a:p>
          <a:p>
            <a:endParaRPr lang="en-US" dirty="0"/>
          </a:p>
        </p:txBody>
      </p:sp>
    </p:spTree>
    <p:extLst>
      <p:ext uri="{BB962C8B-B14F-4D97-AF65-F5344CB8AC3E}">
        <p14:creationId xmlns:p14="http://schemas.microsoft.com/office/powerpoint/2010/main" val="452241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8" name="Rectangle 6"/>
          <p:cNvSpPr>
            <a:spLocks noGrp="1" noChangeArrowheads="1"/>
          </p:cNvSpPr>
          <p:nvPr>
            <p:ph type="sldNum" sz="quarter" idx="11"/>
          </p:nvPr>
        </p:nvSpPr>
        <p:spPr>
          <a:ln/>
        </p:spPr>
        <p:txBody>
          <a:bodyPr/>
          <a:lstStyle>
            <a:lvl1pPr>
              <a:defRPr/>
            </a:lvl1pPr>
          </a:lstStyle>
          <a:p>
            <a:r>
              <a:rPr lang="en-US" dirty="0" smtClean="0"/>
              <a:t>10C-</a:t>
            </a:r>
            <a:fld id="{53B6FA0B-FAFF-4601-BD1E-EF8F9BF98928}" type="slidenum">
              <a:rPr lang="en-US" smtClean="0"/>
              <a:pPr/>
              <a:t>‹#›</a:t>
            </a:fld>
            <a:endParaRPr lang="en-US" dirty="0" smtClean="0"/>
          </a:p>
          <a:p>
            <a:endParaRPr lang="en-US" dirty="0"/>
          </a:p>
        </p:txBody>
      </p:sp>
    </p:spTree>
    <p:extLst>
      <p:ext uri="{BB962C8B-B14F-4D97-AF65-F5344CB8AC3E}">
        <p14:creationId xmlns:p14="http://schemas.microsoft.com/office/powerpoint/2010/main" val="4093720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457200" y="6248400"/>
            <a:ext cx="5486400" cy="476250"/>
          </a:xfrm>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lvl1pPr>
              <a:defRPr/>
            </a:lvl1pPr>
          </a:lstStyle>
          <a:p>
            <a:r>
              <a:rPr lang="en-US" dirty="0" smtClean="0"/>
              <a:t>10C-</a:t>
            </a:r>
            <a:fld id="{1F32B5E2-B9AE-440C-B44D-6AA0A69CD7E4}" type="slidenum">
              <a:rPr lang="en-US" smtClean="0"/>
              <a:pPr/>
              <a:t>‹#›</a:t>
            </a:fld>
            <a:endParaRPr lang="en-US" dirty="0" smtClean="0"/>
          </a:p>
          <a:p>
            <a:endParaRPr lang="en-US" dirty="0"/>
          </a:p>
        </p:txBody>
      </p:sp>
    </p:spTree>
    <p:extLst>
      <p:ext uri="{BB962C8B-B14F-4D97-AF65-F5344CB8AC3E}">
        <p14:creationId xmlns:p14="http://schemas.microsoft.com/office/powerpoint/2010/main" val="2957425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3" name="Rectangle 6"/>
          <p:cNvSpPr>
            <a:spLocks noGrp="1" noChangeArrowheads="1"/>
          </p:cNvSpPr>
          <p:nvPr>
            <p:ph type="sldNum" sz="quarter" idx="11"/>
          </p:nvPr>
        </p:nvSpPr>
        <p:spPr>
          <a:ln/>
        </p:spPr>
        <p:txBody>
          <a:bodyPr/>
          <a:lstStyle>
            <a:lvl1pPr>
              <a:defRPr/>
            </a:lvl1pPr>
          </a:lstStyle>
          <a:p>
            <a:r>
              <a:rPr lang="en-US" dirty="0" smtClean="0"/>
              <a:t>10C-</a:t>
            </a:r>
            <a:fld id="{0761E05D-5330-4BAF-BAFD-91A3FDE00972}" type="slidenum">
              <a:rPr lang="en-US" smtClean="0"/>
              <a:pPr/>
              <a:t>‹#›</a:t>
            </a:fld>
            <a:endParaRPr lang="en-US" dirty="0" smtClean="0"/>
          </a:p>
          <a:p>
            <a:endParaRPr lang="en-US" dirty="0"/>
          </a:p>
        </p:txBody>
      </p:sp>
    </p:spTree>
    <p:extLst>
      <p:ext uri="{BB962C8B-B14F-4D97-AF65-F5344CB8AC3E}">
        <p14:creationId xmlns:p14="http://schemas.microsoft.com/office/powerpoint/2010/main" val="2109121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xfrm>
            <a:off x="457200" y="6248400"/>
            <a:ext cx="5486400" cy="476250"/>
          </a:xfrm>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lvl1pPr>
              <a:defRPr/>
            </a:lvl1pPr>
          </a:lstStyle>
          <a:p>
            <a:r>
              <a:rPr lang="en-US" dirty="0" smtClean="0"/>
              <a:t>10C-</a:t>
            </a:r>
            <a:fld id="{4E80CE76-E788-42FD-BCC5-45B80CEC586C}" type="slidenum">
              <a:rPr lang="en-US" smtClean="0"/>
              <a:pPr/>
              <a:t>‹#›</a:t>
            </a:fld>
            <a:endParaRPr lang="en-US" dirty="0" smtClean="0"/>
          </a:p>
          <a:p>
            <a:endParaRPr lang="en-US" dirty="0"/>
          </a:p>
        </p:txBody>
      </p:sp>
    </p:spTree>
    <p:extLst>
      <p:ext uri="{BB962C8B-B14F-4D97-AF65-F5344CB8AC3E}">
        <p14:creationId xmlns:p14="http://schemas.microsoft.com/office/powerpoint/2010/main" val="1409982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a:xfrm>
            <a:off x="457200" y="6248400"/>
            <a:ext cx="5486400" cy="476250"/>
          </a:xfrm>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lvl1pPr>
              <a:defRPr/>
            </a:lvl1pPr>
          </a:lstStyle>
          <a:p>
            <a:r>
              <a:rPr lang="en-US" dirty="0" smtClean="0"/>
              <a:t>10C-</a:t>
            </a:r>
            <a:fld id="{4DC66733-1AED-4C12-998B-DDE681A06B7D}" type="slidenum">
              <a:rPr lang="en-US" smtClean="0"/>
              <a:pPr/>
              <a:t>‹#›</a:t>
            </a:fld>
            <a:endParaRPr lang="en-US" dirty="0" smtClean="0"/>
          </a:p>
          <a:p>
            <a:endParaRPr lang="en-US" dirty="0"/>
          </a:p>
        </p:txBody>
      </p:sp>
    </p:spTree>
    <p:extLst>
      <p:ext uri="{BB962C8B-B14F-4D97-AF65-F5344CB8AC3E}">
        <p14:creationId xmlns:p14="http://schemas.microsoft.com/office/powerpoint/2010/main" val="492865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10C-</a:t>
            </a:r>
            <a:fld id="{6EFF2E14-D91A-427F-A42E-5C1BD207A68E}"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37" r:id="rId5"/>
    <p:sldLayoutId id="2147483746" r:id="rId6"/>
    <p:sldLayoutId id="2147483738" r:id="rId7"/>
    <p:sldLayoutId id="2147483747" r:id="rId8"/>
    <p:sldLayoutId id="2147483748" r:id="rId9"/>
    <p:sldLayoutId id="2147483739" r:id="rId10"/>
    <p:sldLayoutId id="2147483740" r:id="rId11"/>
    <p:sldLayoutId id="2147483741" r:id="rId12"/>
  </p:sldLayoutIdLs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mysql.com/product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dev.mysql.com/downloads/mysql/5.6.html" TargetMode="External"/><Relationship Id="rId4" Type="http://schemas.openxmlformats.org/officeDocument/2006/relationships/hyperlink" Target="http://www.mysql.com/products/enterpris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ctrTitle"/>
          </p:nvPr>
        </p:nvSpPr>
        <p:spPr>
          <a:xfrm>
            <a:off x="0" y="0"/>
            <a:ext cx="9144000" cy="2362200"/>
          </a:xfrm>
        </p:spPr>
        <p:txBody>
          <a:bodyPr/>
          <a:lstStyle/>
          <a:p>
            <a:pPr eaLnBrk="1" hangingPunct="1">
              <a:spcBef>
                <a:spcPct val="20000"/>
              </a:spcBef>
            </a:pPr>
            <a:r>
              <a:rPr lang="en-US" sz="4000" dirty="0" smtClean="0"/>
              <a:t/>
            </a:r>
            <a:br>
              <a:rPr lang="en-US" sz="4000" dirty="0" smtClean="0"/>
            </a:br>
            <a:r>
              <a:rPr lang="en-US" sz="4000" dirty="0" smtClean="0">
                <a:latin typeface="Calibri" panose="020F0502020204030204" pitchFamily="34" charset="0"/>
                <a:ea typeface="Calibri" panose="020F0502020204030204" pitchFamily="34" charset="0"/>
                <a:cs typeface="Calibri" panose="020F0502020204030204" pitchFamily="34" charset="0"/>
              </a:rPr>
              <a:t>David M. </a:t>
            </a:r>
            <a:r>
              <a:rPr lang="en-US" sz="4000" dirty="0" err="1" smtClean="0">
                <a:latin typeface="Calibri" panose="020F0502020204030204" pitchFamily="34" charset="0"/>
                <a:ea typeface="Calibri" panose="020F0502020204030204" pitchFamily="34" charset="0"/>
                <a:cs typeface="Calibri" panose="020F0502020204030204" pitchFamily="34" charset="0"/>
              </a:rPr>
              <a:t>Kroenke</a:t>
            </a:r>
            <a:r>
              <a:rPr lang="en-US" sz="4000" dirty="0" smtClean="0">
                <a:latin typeface="Calibri" panose="020F0502020204030204" pitchFamily="34" charset="0"/>
                <a:ea typeface="Calibri" panose="020F0502020204030204" pitchFamily="34" charset="0"/>
                <a:cs typeface="Calibri" panose="020F0502020204030204" pitchFamily="34" charset="0"/>
              </a:rPr>
              <a:t> and David J. Auer</a:t>
            </a:r>
            <a:r>
              <a:rPr lang="en-US" sz="4000" dirty="0" smtClean="0"/>
              <a:t/>
            </a:r>
            <a:br>
              <a:rPr lang="en-US" sz="4000" dirty="0" smtClean="0"/>
            </a:br>
            <a:r>
              <a:rPr lang="en-US" sz="4000" dirty="0" smtClean="0">
                <a:latin typeface="Calibri" panose="020F0502020204030204" pitchFamily="34" charset="0"/>
                <a:ea typeface="Calibri" panose="020F0502020204030204" pitchFamily="34" charset="0"/>
                <a:cs typeface="Calibri" panose="020F0502020204030204" pitchFamily="34" charset="0"/>
              </a:rPr>
              <a:t>Database Processing:</a:t>
            </a:r>
            <a:br>
              <a:rPr lang="en-US" sz="40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9221"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Ten </a:t>
            </a:r>
            <a:r>
              <a:rPr lang="en-US" sz="3600"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C:</a:t>
            </a:r>
            <a:endPar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endParaRP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Managing Databases with</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MySQL </a:t>
            </a:r>
            <a:r>
              <a:rPr lang="en-US" sz="3600"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5.6 </a:t>
            </a: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261357" cy="2149376"/>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9505" y="1667225"/>
            <a:ext cx="8178000" cy="4584000"/>
          </a:xfrm>
          <a:prstGeom prst="rect">
            <a:avLst/>
          </a:prstGeom>
        </p:spPr>
      </p:pic>
      <p:sp>
        <p:nvSpPr>
          <p:cNvPr id="18435" name="Title 1"/>
          <p:cNvSpPr>
            <a:spLocks noGrp="1"/>
          </p:cNvSpPr>
          <p:nvPr>
            <p:ph type="title"/>
          </p:nvPr>
        </p:nvSpPr>
        <p:spPr>
          <a:xfrm>
            <a:off x="457200" y="274638"/>
            <a:ext cx="8229600" cy="1325562"/>
          </a:xfrm>
        </p:spPr>
        <p:txBody>
          <a:bodyPr/>
          <a:lstStyle/>
          <a:p>
            <a:pPr eaLnBrk="1" hangingPunct="1"/>
            <a:r>
              <a:rPr lang="en-US" sz="3600" dirty="0" smtClean="0"/>
              <a:t>MySQL 5.6 Utilities:</a:t>
            </a:r>
            <a:r>
              <a:rPr lang="en-US" dirty="0" smtClean="0"/>
              <a:t/>
            </a:r>
            <a:br>
              <a:rPr lang="en-US" dirty="0" smtClean="0"/>
            </a:br>
            <a:r>
              <a:rPr lang="en-US" sz="2800" dirty="0" smtClean="0"/>
              <a:t>The MySQL Workbench 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10</a:t>
            </a:fld>
            <a:endParaRPr lang="en-US"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9081" y="1635376"/>
            <a:ext cx="8219429" cy="4528952"/>
          </a:xfrm>
          <a:prstGeom prst="rect">
            <a:avLst/>
          </a:prstGeom>
        </p:spPr>
      </p:pic>
      <p:sp>
        <p:nvSpPr>
          <p:cNvPr id="18435" name="Title 1"/>
          <p:cNvSpPr>
            <a:spLocks noGrp="1"/>
          </p:cNvSpPr>
          <p:nvPr>
            <p:ph type="title"/>
          </p:nvPr>
        </p:nvSpPr>
        <p:spPr>
          <a:xfrm>
            <a:off x="457200" y="274638"/>
            <a:ext cx="8229600" cy="1325562"/>
          </a:xfrm>
        </p:spPr>
        <p:txBody>
          <a:bodyPr/>
          <a:lstStyle/>
          <a:p>
            <a:pPr eaLnBrk="1" hangingPunct="1"/>
            <a:r>
              <a:rPr lang="en-US" sz="3600" dirty="0" smtClean="0"/>
              <a:t>MySQL 5.6 Utilities:</a:t>
            </a:r>
            <a:r>
              <a:rPr lang="en-US" dirty="0" smtClean="0"/>
              <a:t/>
            </a:r>
            <a:br>
              <a:rPr lang="en-US" dirty="0" smtClean="0"/>
            </a:br>
            <a:r>
              <a:rPr lang="en-US" sz="2800" dirty="0" smtClean="0"/>
              <a:t>The MySQL Workbench II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11</a:t>
            </a:fld>
            <a:endParaRPr lang="en-US" smtClean="0"/>
          </a:p>
          <a:p>
            <a:endParaRPr lang="en-US" dirty="0"/>
          </a:p>
        </p:txBody>
      </p:sp>
    </p:spTree>
    <p:extLst>
      <p:ext uri="{BB962C8B-B14F-4D97-AF65-F5344CB8AC3E}">
        <p14:creationId xmlns:p14="http://schemas.microsoft.com/office/powerpoint/2010/main" val="1877717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8384" y="1768966"/>
            <a:ext cx="8184000" cy="4316381"/>
          </a:xfrm>
          <a:prstGeom prst="rect">
            <a:avLst/>
          </a:prstGeom>
        </p:spPr>
      </p:pic>
      <p:sp>
        <p:nvSpPr>
          <p:cNvPr id="19460" name="Title 1"/>
          <p:cNvSpPr>
            <a:spLocks noGrp="1"/>
          </p:cNvSpPr>
          <p:nvPr>
            <p:ph type="title"/>
          </p:nvPr>
        </p:nvSpPr>
        <p:spPr>
          <a:xfrm>
            <a:off x="457200" y="274638"/>
            <a:ext cx="8229600" cy="1477962"/>
          </a:xfrm>
        </p:spPr>
        <p:txBody>
          <a:bodyPr/>
          <a:lstStyle/>
          <a:p>
            <a:pPr eaLnBrk="1" hangingPunct="1"/>
            <a:r>
              <a:rPr lang="en-US" sz="3600" smtClean="0"/>
              <a:t>The MySQL Workbench:</a:t>
            </a:r>
            <a:br>
              <a:rPr lang="en-US" sz="3600" smtClean="0"/>
            </a:br>
            <a:r>
              <a:rPr lang="en-US" sz="2800" smtClean="0"/>
              <a:t>Connect to Database Dialog Box</a:t>
            </a:r>
            <a:endParaRPr lang="en-US" sz="36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12</a:t>
            </a:fld>
            <a:endParaRPr lang="en-US" smtClean="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uer\AppData\Local\Temp\SNAGHTMLf58e32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5628"/>
            <a:ext cx="8119048" cy="4316381"/>
          </a:xfrm>
          <a:prstGeom prst="rect">
            <a:avLst/>
          </a:prstGeom>
          <a:noFill/>
          <a:extLst>
            <a:ext uri="{909E8E84-426E-40DD-AFC4-6F175D3DCCD1}">
              <a14:hiddenFill xmlns:a14="http://schemas.microsoft.com/office/drawing/2010/main">
                <a:solidFill>
                  <a:srgbClr val="FFFFFF"/>
                </a:solidFill>
              </a14:hiddenFill>
            </a:ext>
          </a:extLst>
        </p:spPr>
      </p:pic>
      <p:sp>
        <p:nvSpPr>
          <p:cNvPr id="20483" name="Title 1"/>
          <p:cNvSpPr>
            <a:spLocks noGrp="1"/>
          </p:cNvSpPr>
          <p:nvPr>
            <p:ph type="title"/>
          </p:nvPr>
        </p:nvSpPr>
        <p:spPr>
          <a:xfrm>
            <a:off x="457200" y="274638"/>
            <a:ext cx="8229600" cy="1477962"/>
          </a:xfrm>
        </p:spPr>
        <p:txBody>
          <a:bodyPr/>
          <a:lstStyle/>
          <a:p>
            <a:pPr eaLnBrk="1" hangingPunct="1"/>
            <a:r>
              <a:rPr lang="en-US" sz="3600" smtClean="0"/>
              <a:t>The MySQL Workbench:</a:t>
            </a:r>
            <a:br>
              <a:rPr lang="en-US" sz="3600" smtClean="0"/>
            </a:br>
            <a:r>
              <a:rPr lang="en-US" sz="3600" smtClean="0"/>
              <a:t>Connect to MySQL Server Dialog Box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13</a:t>
            </a:fld>
            <a:endParaRPr lang="en-US" smtClean="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828800"/>
            <a:ext cx="8184000" cy="4286857"/>
          </a:xfrm>
          <a:prstGeom prst="rect">
            <a:avLst/>
          </a:prstGeom>
        </p:spPr>
      </p:pic>
      <p:sp>
        <p:nvSpPr>
          <p:cNvPr id="21507" name="Title 1"/>
          <p:cNvSpPr>
            <a:spLocks noGrp="1"/>
          </p:cNvSpPr>
          <p:nvPr>
            <p:ph type="title"/>
          </p:nvPr>
        </p:nvSpPr>
        <p:spPr>
          <a:xfrm>
            <a:off x="457200" y="274638"/>
            <a:ext cx="8229600" cy="1477962"/>
          </a:xfrm>
        </p:spPr>
        <p:txBody>
          <a:bodyPr/>
          <a:lstStyle/>
          <a:p>
            <a:pPr eaLnBrk="1" hangingPunct="1"/>
            <a:r>
              <a:rPr lang="en-US" sz="3600" dirty="0" smtClean="0"/>
              <a:t>The MySQL Workbench:</a:t>
            </a:r>
            <a:r>
              <a:rPr lang="en-US" dirty="0" smtClean="0"/>
              <a:t/>
            </a:r>
            <a:br>
              <a:rPr lang="en-US" dirty="0" smtClean="0"/>
            </a:br>
            <a:r>
              <a:rPr lang="en-US" sz="2800" dirty="0" smtClean="0"/>
              <a:t>The SQL Editor Window 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14</a:t>
            </a:fld>
            <a:endParaRPr lang="en-US"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809143"/>
            <a:ext cx="8184000" cy="4286857"/>
          </a:xfrm>
          <a:prstGeom prst="rect">
            <a:avLst/>
          </a:prstGeom>
        </p:spPr>
      </p:pic>
      <p:sp>
        <p:nvSpPr>
          <p:cNvPr id="22532" name="Title 1"/>
          <p:cNvSpPr>
            <a:spLocks noGrp="1"/>
          </p:cNvSpPr>
          <p:nvPr>
            <p:ph type="title"/>
          </p:nvPr>
        </p:nvSpPr>
        <p:spPr>
          <a:xfrm>
            <a:off x="457200" y="274638"/>
            <a:ext cx="8229600" cy="1477962"/>
          </a:xfrm>
        </p:spPr>
        <p:txBody>
          <a:bodyPr/>
          <a:lstStyle/>
          <a:p>
            <a:pPr eaLnBrk="1" hangingPunct="1"/>
            <a:r>
              <a:rPr lang="en-US" sz="3600" dirty="0" smtClean="0"/>
              <a:t>Creating a New Database I</a:t>
            </a:r>
            <a:br>
              <a:rPr lang="en-US" sz="3600" dirty="0" smtClean="0"/>
            </a:br>
            <a:r>
              <a:rPr lang="en-US" sz="2400" dirty="0"/>
              <a:t>The Add Schema Button</a:t>
            </a:r>
            <a:endParaRPr lang="en-US" sz="2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15</a:t>
            </a:fld>
            <a:endParaRPr lang="en-US" smtClean="0"/>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uer\AppData\Local\Temp\SNAGHTMLf5afc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85" y="1816839"/>
            <a:ext cx="8219429" cy="4298666"/>
          </a:xfrm>
          <a:prstGeom prst="rect">
            <a:avLst/>
          </a:prstGeom>
          <a:noFill/>
          <a:extLst>
            <a:ext uri="{909E8E84-426E-40DD-AFC4-6F175D3DCCD1}">
              <a14:hiddenFill xmlns:a14="http://schemas.microsoft.com/office/drawing/2010/main">
                <a:solidFill>
                  <a:srgbClr val="FFFFFF"/>
                </a:solidFill>
              </a14:hiddenFill>
            </a:ext>
          </a:extLst>
        </p:spPr>
      </p:pic>
      <p:sp>
        <p:nvSpPr>
          <p:cNvPr id="22532" name="Title 1"/>
          <p:cNvSpPr>
            <a:spLocks noGrp="1"/>
          </p:cNvSpPr>
          <p:nvPr>
            <p:ph type="title"/>
          </p:nvPr>
        </p:nvSpPr>
        <p:spPr>
          <a:xfrm>
            <a:off x="457200" y="274638"/>
            <a:ext cx="8229600" cy="1477962"/>
          </a:xfrm>
        </p:spPr>
        <p:txBody>
          <a:bodyPr/>
          <a:lstStyle/>
          <a:p>
            <a:pPr eaLnBrk="1" hangingPunct="1"/>
            <a:r>
              <a:rPr lang="en-US" sz="3600" dirty="0" smtClean="0"/>
              <a:t>Creating a New Database II</a:t>
            </a:r>
            <a:br>
              <a:rPr lang="en-US" sz="3600" dirty="0" smtClean="0"/>
            </a:br>
            <a:r>
              <a:rPr lang="en-US" sz="2400" dirty="0"/>
              <a:t>Local Instance MySQL Connection</a:t>
            </a:r>
            <a:endParaRPr lang="en-US" sz="2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16</a:t>
            </a:fld>
            <a:endParaRPr lang="en-US" smtClean="0"/>
          </a:p>
          <a:p>
            <a:endParaRPr lang="en-US" dirty="0"/>
          </a:p>
        </p:txBody>
      </p:sp>
    </p:spTree>
    <p:extLst>
      <p:ext uri="{BB962C8B-B14F-4D97-AF65-F5344CB8AC3E}">
        <p14:creationId xmlns:p14="http://schemas.microsoft.com/office/powerpoint/2010/main" val="2534835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uer\AppData\Local\Temp\SNAGHTMLf5c13f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93520"/>
            <a:ext cx="8148571" cy="4298666"/>
          </a:xfrm>
          <a:prstGeom prst="rect">
            <a:avLst/>
          </a:prstGeom>
          <a:noFill/>
          <a:extLst>
            <a:ext uri="{909E8E84-426E-40DD-AFC4-6F175D3DCCD1}">
              <a14:hiddenFill xmlns:a14="http://schemas.microsoft.com/office/drawing/2010/main">
                <a:solidFill>
                  <a:srgbClr val="FFFFFF"/>
                </a:solidFill>
              </a14:hiddenFill>
            </a:ext>
          </a:extLst>
        </p:spPr>
      </p:pic>
      <p:sp>
        <p:nvSpPr>
          <p:cNvPr id="23556" name="Rectangle 4"/>
          <p:cNvSpPr>
            <a:spLocks noGrp="1" noChangeArrowheads="1"/>
          </p:cNvSpPr>
          <p:nvPr>
            <p:ph type="title"/>
          </p:nvPr>
        </p:nvSpPr>
        <p:spPr/>
        <p:txBody>
          <a:bodyPr/>
          <a:lstStyle/>
          <a:p>
            <a:pPr eaLnBrk="1" hangingPunct="1"/>
            <a:r>
              <a:rPr lang="en-US" smtClean="0"/>
              <a:t>Creating a New Database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17</a:t>
            </a:fld>
            <a:endParaRPr lang="en-US" smtClean="0"/>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uer\AppData\Local\Temp\SNAGHTMLf5cf6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63358"/>
            <a:ext cx="8189905" cy="4304571"/>
          </a:xfrm>
          <a:prstGeom prst="rect">
            <a:avLst/>
          </a:prstGeom>
          <a:noFill/>
          <a:extLst>
            <a:ext uri="{909E8E84-426E-40DD-AFC4-6F175D3DCCD1}">
              <a14:hiddenFill xmlns:a14="http://schemas.microsoft.com/office/drawing/2010/main">
                <a:solidFill>
                  <a:srgbClr val="FFFFFF"/>
                </a:solidFill>
              </a14:hiddenFill>
            </a:ext>
          </a:extLst>
        </p:spPr>
      </p:pic>
      <p:sp>
        <p:nvSpPr>
          <p:cNvPr id="24580" name="Rectangle 4"/>
          <p:cNvSpPr>
            <a:spLocks noGrp="1" noChangeArrowheads="1"/>
          </p:cNvSpPr>
          <p:nvPr>
            <p:ph type="title"/>
          </p:nvPr>
        </p:nvSpPr>
        <p:spPr/>
        <p:txBody>
          <a:bodyPr/>
          <a:lstStyle/>
          <a:p>
            <a:pPr eaLnBrk="1" hangingPunct="1"/>
            <a:r>
              <a:rPr lang="en-US" smtClean="0"/>
              <a:t>Creating a New Database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18</a:t>
            </a:fld>
            <a:endParaRPr lang="en-US"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uer\AppData\Local\Temp\SNAGHTMLf5de5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56344"/>
            <a:ext cx="8178095" cy="4310476"/>
          </a:xfrm>
          <a:prstGeom prst="rect">
            <a:avLst/>
          </a:prstGeom>
          <a:noFill/>
          <a:extLst>
            <a:ext uri="{909E8E84-426E-40DD-AFC4-6F175D3DCCD1}">
              <a14:hiddenFill xmlns:a14="http://schemas.microsoft.com/office/drawing/2010/main">
                <a:solidFill>
                  <a:srgbClr val="FFFFFF"/>
                </a:solidFill>
              </a14:hiddenFill>
            </a:ext>
          </a:extLst>
        </p:spPr>
      </p:pic>
      <p:sp>
        <p:nvSpPr>
          <p:cNvPr id="25604" name="Rectangle 4"/>
          <p:cNvSpPr>
            <a:spLocks noGrp="1" noChangeArrowheads="1"/>
          </p:cNvSpPr>
          <p:nvPr>
            <p:ph type="title"/>
          </p:nvPr>
        </p:nvSpPr>
        <p:spPr/>
        <p:txBody>
          <a:bodyPr/>
          <a:lstStyle/>
          <a:p>
            <a:pPr eaLnBrk="1" hangingPunct="1"/>
            <a:r>
              <a:rPr lang="en-US" smtClean="0"/>
              <a:t>Creating a New Database IV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19</a:t>
            </a:fld>
            <a:endParaRPr lang="en-US" smtClean="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smtClean="0"/>
              <a:t>Chapter Objectives</a:t>
            </a:r>
          </a:p>
        </p:txBody>
      </p:sp>
      <p:sp>
        <p:nvSpPr>
          <p:cNvPr id="10244" name="Rectangle 3"/>
          <p:cNvSpPr>
            <a:spLocks noGrp="1" noChangeArrowheads="1"/>
          </p:cNvSpPr>
          <p:nvPr>
            <p:ph type="body" idx="1"/>
          </p:nvPr>
        </p:nvSpPr>
        <p:spPr/>
        <p:txBody>
          <a:bodyPr/>
          <a:lstStyle/>
          <a:p>
            <a:pPr eaLnBrk="1" hangingPunct="1"/>
            <a:r>
              <a:rPr lang="en-US" sz="2400" dirty="0" smtClean="0"/>
              <a:t>To install MySQL and create a database</a:t>
            </a:r>
          </a:p>
          <a:p>
            <a:pPr eaLnBrk="1" hangingPunct="1"/>
            <a:r>
              <a:rPr lang="en-US" sz="2400" dirty="0" smtClean="0"/>
              <a:t>To use the MySQL Workbench graphical utilities</a:t>
            </a:r>
          </a:p>
          <a:p>
            <a:pPr eaLnBrk="1" hangingPunct="1"/>
            <a:r>
              <a:rPr lang="en-US" sz="2400" dirty="0" smtClean="0"/>
              <a:t>To submit both SQL DDL and DML via the MySQL Workbench</a:t>
            </a:r>
          </a:p>
          <a:p>
            <a:pPr eaLnBrk="1" hangingPunct="1"/>
            <a:r>
              <a:rPr lang="en-US" sz="2400" dirty="0" smtClean="0"/>
              <a:t>To understand the use of SQL/Persistent Stored Modules (SQL\PSM) in MySQL’s variant of SQL</a:t>
            </a:r>
          </a:p>
          <a:p>
            <a:pPr eaLnBrk="1" hangingPunct="1"/>
            <a:r>
              <a:rPr lang="en-US" sz="2400" dirty="0" smtClean="0"/>
              <a:t>To understand the purpose and role of user-defined functions and know how to create simple user-defined functions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a:t>
            </a:fld>
            <a:endParaRPr lang="en-US"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9524" y="1501140"/>
            <a:ext cx="8124952" cy="4369524"/>
          </a:xfrm>
          <a:prstGeom prst="rect">
            <a:avLst/>
          </a:prstGeom>
        </p:spPr>
      </p:pic>
      <p:sp>
        <p:nvSpPr>
          <p:cNvPr id="26628" name="Rectangle 4"/>
          <p:cNvSpPr>
            <a:spLocks noGrp="1" noChangeArrowheads="1"/>
          </p:cNvSpPr>
          <p:nvPr>
            <p:ph type="title"/>
          </p:nvPr>
        </p:nvSpPr>
        <p:spPr/>
        <p:txBody>
          <a:bodyPr/>
          <a:lstStyle/>
          <a:p>
            <a:pPr eaLnBrk="1" hangingPunct="1"/>
            <a:r>
              <a:rPr lang="en-US" smtClean="0"/>
              <a:t>Creating a New Database 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20</a:t>
            </a:fld>
            <a:endParaRPr lang="en-US" smtClean="0"/>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63676"/>
            <a:ext cx="8201714" cy="4286857"/>
          </a:xfrm>
          <a:prstGeom prst="rect">
            <a:avLst/>
          </a:prstGeom>
        </p:spPr>
      </p:pic>
      <p:sp>
        <p:nvSpPr>
          <p:cNvPr id="28675" name="Rectangle 4"/>
          <p:cNvSpPr>
            <a:spLocks noGrp="1" noChangeArrowheads="1"/>
          </p:cNvSpPr>
          <p:nvPr>
            <p:ph type="title"/>
          </p:nvPr>
        </p:nvSpPr>
        <p:spPr/>
        <p:txBody>
          <a:bodyPr/>
          <a:lstStyle/>
          <a:p>
            <a:pPr eaLnBrk="1" hangingPunct="1"/>
            <a:r>
              <a:rPr lang="en-US" dirty="0" smtClean="0"/>
              <a:t>Creating a New Database VI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21</a:t>
            </a:fld>
            <a:endParaRPr lang="en-US"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Auer\AppData\Local\Temp\SNAGHTMLf5fde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19" y="1525898"/>
            <a:ext cx="8136762" cy="4292762"/>
          </a:xfrm>
          <a:prstGeom prst="rect">
            <a:avLst/>
          </a:prstGeom>
          <a:noFill/>
          <a:extLst>
            <a:ext uri="{909E8E84-426E-40DD-AFC4-6F175D3DCCD1}">
              <a14:hiddenFill xmlns:a14="http://schemas.microsoft.com/office/drawing/2010/main">
                <a:solidFill>
                  <a:srgbClr val="FFFFFF"/>
                </a:solidFill>
              </a14:hiddenFill>
            </a:ext>
          </a:extLst>
        </p:spPr>
      </p:pic>
      <p:sp>
        <p:nvSpPr>
          <p:cNvPr id="29699" name="Rectangle 4"/>
          <p:cNvSpPr>
            <a:spLocks noGrp="1" noChangeArrowheads="1"/>
          </p:cNvSpPr>
          <p:nvPr>
            <p:ph type="title"/>
          </p:nvPr>
        </p:nvSpPr>
        <p:spPr/>
        <p:txBody>
          <a:bodyPr/>
          <a:lstStyle/>
          <a:p>
            <a:pPr eaLnBrk="1" hangingPunct="1"/>
            <a:r>
              <a:rPr lang="en-US" smtClean="0"/>
              <a:t>Setting the Default Schema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22</a:t>
            </a:fld>
            <a:endParaRPr lang="en-US" smtClean="0"/>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87164"/>
            <a:ext cx="8184000" cy="4292762"/>
          </a:xfrm>
          <a:prstGeom prst="rect">
            <a:avLst/>
          </a:prstGeom>
        </p:spPr>
      </p:pic>
      <p:sp>
        <p:nvSpPr>
          <p:cNvPr id="30724" name="Title 1"/>
          <p:cNvSpPr>
            <a:spLocks noGrp="1"/>
          </p:cNvSpPr>
          <p:nvPr>
            <p:ph type="title"/>
          </p:nvPr>
        </p:nvSpPr>
        <p:spPr>
          <a:xfrm>
            <a:off x="457200" y="274638"/>
            <a:ext cx="8229600" cy="1173162"/>
          </a:xfrm>
        </p:spPr>
        <p:txBody>
          <a:bodyPr/>
          <a:lstStyle/>
          <a:p>
            <a:pPr eaLnBrk="1" hangingPunct="1"/>
            <a:r>
              <a:rPr lang="en-US" sz="3600" smtClean="0"/>
              <a:t>SQL Scripts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23</a:t>
            </a:fld>
            <a:endParaRPr lang="en-US"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524000"/>
            <a:ext cx="8136762" cy="4280952"/>
          </a:xfrm>
          <a:prstGeom prst="rect">
            <a:avLst/>
          </a:prstGeom>
        </p:spPr>
      </p:pic>
      <p:sp>
        <p:nvSpPr>
          <p:cNvPr id="31748" name="Title 1"/>
          <p:cNvSpPr>
            <a:spLocks noGrp="1"/>
          </p:cNvSpPr>
          <p:nvPr>
            <p:ph type="title"/>
          </p:nvPr>
        </p:nvSpPr>
        <p:spPr>
          <a:xfrm>
            <a:off x="457200" y="274638"/>
            <a:ext cx="8229600" cy="1173162"/>
          </a:xfrm>
        </p:spPr>
        <p:txBody>
          <a:bodyPr/>
          <a:lstStyle/>
          <a:p>
            <a:pPr eaLnBrk="1" hangingPunct="1"/>
            <a:r>
              <a:rPr lang="en-US" sz="3600" smtClean="0"/>
              <a:t>SQL Scripts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24</a:t>
            </a:fld>
            <a:endParaRPr lang="en-US" smtClean="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uer\AppData\Local\Temp\SNAGHTMLf61a7a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14" y="1524001"/>
            <a:ext cx="8148571" cy="4292762"/>
          </a:xfrm>
          <a:prstGeom prst="rect">
            <a:avLst/>
          </a:prstGeom>
          <a:noFill/>
          <a:extLst>
            <a:ext uri="{909E8E84-426E-40DD-AFC4-6F175D3DCCD1}">
              <a14:hiddenFill xmlns:a14="http://schemas.microsoft.com/office/drawing/2010/main">
                <a:solidFill>
                  <a:srgbClr val="FFFFFF"/>
                </a:solidFill>
              </a14:hiddenFill>
            </a:ext>
          </a:extLst>
        </p:spPr>
      </p:pic>
      <p:sp>
        <p:nvSpPr>
          <p:cNvPr id="32772" name="Title 1"/>
          <p:cNvSpPr>
            <a:spLocks noGrp="1"/>
          </p:cNvSpPr>
          <p:nvPr>
            <p:ph type="title"/>
          </p:nvPr>
        </p:nvSpPr>
        <p:spPr>
          <a:xfrm>
            <a:off x="457200" y="274638"/>
            <a:ext cx="8229600" cy="1173162"/>
          </a:xfrm>
        </p:spPr>
        <p:txBody>
          <a:bodyPr/>
          <a:lstStyle/>
          <a:p>
            <a:pPr eaLnBrk="1" hangingPunct="1"/>
            <a:r>
              <a:rPr lang="en-US" sz="3600" smtClean="0"/>
              <a:t>SQL Scripts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25</a:t>
            </a:fld>
            <a:endParaRPr lang="en-US"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Grp="1" noChangeArrowheads="1"/>
          </p:cNvSpPr>
          <p:nvPr>
            <p:ph type="title"/>
          </p:nvPr>
        </p:nvSpPr>
        <p:spPr/>
        <p:txBody>
          <a:bodyPr/>
          <a:lstStyle/>
          <a:p>
            <a:pPr eaLnBrk="1" hangingPunct="1"/>
            <a:r>
              <a:rPr lang="en-US" sz="3200" smtClean="0"/>
              <a:t>MySQL CREATE TABLE Statements</a:t>
            </a:r>
            <a:br>
              <a:rPr lang="en-US" sz="3200" smtClean="0"/>
            </a:br>
            <a:r>
              <a:rPr lang="en-US" sz="3200" smtClean="0"/>
              <a:t>for the View Ridge Schema I</a:t>
            </a:r>
          </a:p>
        </p:txBody>
      </p:sp>
      <p:pic>
        <p:nvPicPr>
          <p:cNvPr id="3379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88" y="1524000"/>
            <a:ext cx="5510212"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26</a:t>
            </a:fld>
            <a:endParaRPr lang="en-US"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r>
              <a:rPr lang="en-US" sz="3200" smtClean="0"/>
              <a:t>MySQL CREATE TABLE Statements</a:t>
            </a:r>
            <a:br>
              <a:rPr lang="en-US" sz="3200" smtClean="0"/>
            </a:br>
            <a:r>
              <a:rPr lang="en-US" sz="3200" smtClean="0"/>
              <a:t>for the View Ridge Schema II</a:t>
            </a:r>
          </a:p>
        </p:txBody>
      </p:sp>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00200"/>
            <a:ext cx="5510213"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27</a:t>
            </a:fld>
            <a:endParaRPr lang="en-US" smtClean="0"/>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sz="3200" smtClean="0"/>
              <a:t>MySQL CREATE TABLE Statements</a:t>
            </a:r>
            <a:br>
              <a:rPr lang="en-US" sz="3200" smtClean="0"/>
            </a:br>
            <a:r>
              <a:rPr lang="en-US" sz="3200" smtClean="0"/>
              <a:t>for the View Ridge Schema III</a:t>
            </a:r>
          </a:p>
        </p:txBody>
      </p:sp>
      <p:pic>
        <p:nvPicPr>
          <p:cNvPr id="358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24013"/>
            <a:ext cx="5510213" cy="462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28</a:t>
            </a:fld>
            <a:endParaRPr lang="en-US" smtClean="0"/>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7532" y="1529360"/>
            <a:ext cx="8195809" cy="4286857"/>
          </a:xfrm>
          <a:prstGeom prst="rect">
            <a:avLst/>
          </a:prstGeom>
        </p:spPr>
      </p:pic>
      <p:sp>
        <p:nvSpPr>
          <p:cNvPr id="36868" name="Rectangle 2"/>
          <p:cNvSpPr>
            <a:spLocks noGrp="1" noChangeArrowheads="1"/>
          </p:cNvSpPr>
          <p:nvPr>
            <p:ph type="title"/>
          </p:nvPr>
        </p:nvSpPr>
        <p:spPr/>
        <p:txBody>
          <a:bodyPr/>
          <a:lstStyle/>
          <a:p>
            <a:pPr eaLnBrk="1" hangingPunct="1"/>
            <a:r>
              <a:rPr lang="en-US" sz="3200" smtClean="0"/>
              <a:t>MySQL CREATE TABLE Statements:</a:t>
            </a:r>
            <a:br>
              <a:rPr lang="en-US" sz="3200" smtClean="0"/>
            </a:br>
            <a:r>
              <a:rPr lang="en-US" sz="3200" smtClean="0"/>
              <a:t>Running the Script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29</a:t>
            </a:fld>
            <a:endParaRPr lang="en-US"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smtClean="0"/>
              <a:t>Chapter Objectives</a:t>
            </a:r>
          </a:p>
        </p:txBody>
      </p:sp>
      <p:sp>
        <p:nvSpPr>
          <p:cNvPr id="11268" name="Rectangle 3"/>
          <p:cNvSpPr>
            <a:spLocks noGrp="1" noChangeArrowheads="1"/>
          </p:cNvSpPr>
          <p:nvPr>
            <p:ph type="body" idx="1"/>
          </p:nvPr>
        </p:nvSpPr>
        <p:spPr/>
        <p:txBody>
          <a:bodyPr/>
          <a:lstStyle/>
          <a:p>
            <a:pPr eaLnBrk="1" hangingPunct="1"/>
            <a:r>
              <a:rPr lang="en-US" sz="2400" dirty="0" smtClean="0"/>
              <a:t>To understand the purpose and role of stored procedures and know how to create simple stored procedures</a:t>
            </a:r>
          </a:p>
          <a:p>
            <a:pPr eaLnBrk="1" hangingPunct="1"/>
            <a:r>
              <a:rPr lang="en-US" sz="2400" dirty="0" smtClean="0"/>
              <a:t>To understand the purpose and role of triggers and know how to create simple triggers</a:t>
            </a:r>
          </a:p>
          <a:p>
            <a:pPr eaLnBrk="1" hangingPunct="1"/>
            <a:r>
              <a:rPr lang="en-US" sz="2400" dirty="0" smtClean="0"/>
              <a:t>To understand how MySQL implements concurrency control</a:t>
            </a:r>
          </a:p>
          <a:p>
            <a:pPr eaLnBrk="1" hangingPunct="1"/>
            <a:r>
              <a:rPr lang="en-US" sz="2400" dirty="0" smtClean="0"/>
              <a:t>To understand how MySQL implements server and database security</a:t>
            </a:r>
          </a:p>
          <a:p>
            <a:pPr eaLnBrk="1" hangingPunct="1"/>
            <a:r>
              <a:rPr lang="en-US" sz="2400" dirty="0" smtClean="0"/>
              <a:t>To understand the fundamental features of MySQL backup and recovery facilities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a:t>
            </a:fld>
            <a:endParaRPr lang="en-US"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uer\AppData\Local\Temp\SNAGHTMLf6325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619" y="1484312"/>
            <a:ext cx="8136762" cy="4292762"/>
          </a:xfrm>
          <a:prstGeom prst="rect">
            <a:avLst/>
          </a:prstGeom>
          <a:noFill/>
          <a:extLst>
            <a:ext uri="{909E8E84-426E-40DD-AFC4-6F175D3DCCD1}">
              <a14:hiddenFill xmlns:a14="http://schemas.microsoft.com/office/drawing/2010/main">
                <a:solidFill>
                  <a:srgbClr val="FFFFFF"/>
                </a:solidFill>
              </a14:hiddenFill>
            </a:ext>
          </a:extLst>
        </p:spPr>
      </p:pic>
      <p:sp>
        <p:nvSpPr>
          <p:cNvPr id="37891" name="Rectangle 2"/>
          <p:cNvSpPr>
            <a:spLocks noGrp="1" noChangeArrowheads="1"/>
          </p:cNvSpPr>
          <p:nvPr>
            <p:ph type="title"/>
          </p:nvPr>
        </p:nvSpPr>
        <p:spPr/>
        <p:txBody>
          <a:bodyPr/>
          <a:lstStyle/>
          <a:p>
            <a:pPr eaLnBrk="1" hangingPunct="1"/>
            <a:r>
              <a:rPr lang="en-US" sz="4000" smtClean="0"/>
              <a:t>Viewing Tables</a:t>
            </a: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30</a:t>
            </a:fld>
            <a:endParaRPr lang="en-US" smtClean="0"/>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91298"/>
            <a:ext cx="8178095" cy="4286857"/>
          </a:xfrm>
          <a:prstGeom prst="rect">
            <a:avLst/>
          </a:prstGeom>
        </p:spPr>
      </p:pic>
      <p:sp>
        <p:nvSpPr>
          <p:cNvPr id="38916" name="Rectangle 2"/>
          <p:cNvSpPr>
            <a:spLocks noGrp="1" noChangeArrowheads="1"/>
          </p:cNvSpPr>
          <p:nvPr>
            <p:ph type="title"/>
          </p:nvPr>
        </p:nvSpPr>
        <p:spPr/>
        <p:txBody>
          <a:bodyPr/>
          <a:lstStyle/>
          <a:p>
            <a:pPr eaLnBrk="1" hangingPunct="1"/>
            <a:r>
              <a:rPr lang="en-US" sz="4000" smtClean="0"/>
              <a:t>Viewing Tables:</a:t>
            </a:r>
            <a:br>
              <a:rPr lang="en-US" sz="4000" smtClean="0"/>
            </a:br>
            <a:r>
              <a:rPr lang="en-US" sz="3200" smtClean="0"/>
              <a:t>Column Properties</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31</a:t>
            </a:fld>
            <a:endParaRPr lang="en-US" smtClean="0"/>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2437" y="1483380"/>
            <a:ext cx="8189905" cy="4292762"/>
          </a:xfrm>
          <a:prstGeom prst="rect">
            <a:avLst/>
          </a:prstGeom>
        </p:spPr>
      </p:pic>
      <p:sp>
        <p:nvSpPr>
          <p:cNvPr id="39940" name="Rectangle 2"/>
          <p:cNvSpPr>
            <a:spLocks noGrp="1" noChangeArrowheads="1"/>
          </p:cNvSpPr>
          <p:nvPr>
            <p:ph type="title"/>
          </p:nvPr>
        </p:nvSpPr>
        <p:spPr/>
        <p:txBody>
          <a:bodyPr/>
          <a:lstStyle/>
          <a:p>
            <a:pPr eaLnBrk="1" hangingPunct="1"/>
            <a:r>
              <a:rPr lang="en-US" sz="4000" smtClean="0"/>
              <a:t>Viewing Tables:</a:t>
            </a:r>
            <a:br>
              <a:rPr lang="en-US" sz="4000" smtClean="0"/>
            </a:br>
            <a:r>
              <a:rPr lang="en-US" sz="3200" smtClean="0"/>
              <a:t>Foreign Key Properties</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32</a:t>
            </a:fld>
            <a:endParaRPr lang="en-US" smtClean="0"/>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lstStyle/>
          <a:p>
            <a:pPr eaLnBrk="1" hangingPunct="1"/>
            <a:r>
              <a:rPr lang="en-US" smtClean="0"/>
              <a:t>Indexes</a:t>
            </a:r>
          </a:p>
        </p:txBody>
      </p:sp>
      <p:sp>
        <p:nvSpPr>
          <p:cNvPr id="40964" name="Rectangle 3"/>
          <p:cNvSpPr>
            <a:spLocks noGrp="1" noChangeArrowheads="1"/>
          </p:cNvSpPr>
          <p:nvPr>
            <p:ph type="body" idx="1"/>
          </p:nvPr>
        </p:nvSpPr>
        <p:spPr/>
        <p:txBody>
          <a:bodyPr/>
          <a:lstStyle/>
          <a:p>
            <a:pPr eaLnBrk="1" hangingPunct="1">
              <a:buClr>
                <a:schemeClr val="tx1"/>
              </a:buClr>
            </a:pPr>
            <a:r>
              <a:rPr lang="en-US" sz="2800" b="1" smtClean="0">
                <a:solidFill>
                  <a:srgbClr val="0099CC"/>
                </a:solidFill>
              </a:rPr>
              <a:t>Indexes</a:t>
            </a:r>
            <a:r>
              <a:rPr lang="en-US" sz="2800" smtClean="0"/>
              <a:t> are special data structures used to improve database performance.</a:t>
            </a:r>
          </a:p>
          <a:p>
            <a:pPr eaLnBrk="1" hangingPunct="1"/>
            <a:r>
              <a:rPr lang="en-US" sz="2800" smtClean="0"/>
              <a:t>MySQL Server automatically creates an index on all primary and foreign keys.</a:t>
            </a:r>
          </a:p>
          <a:p>
            <a:pPr eaLnBrk="1" hangingPunct="1"/>
            <a:r>
              <a:rPr lang="en-US" sz="2800" smtClean="0"/>
              <a:t>Additional indexes may be assigned on other columns that are:</a:t>
            </a:r>
          </a:p>
          <a:p>
            <a:pPr lvl="1" eaLnBrk="1" hangingPunct="1"/>
            <a:r>
              <a:rPr lang="en-US" sz="2400" smtClean="0"/>
              <a:t>Frequently used in WHERE clauses</a:t>
            </a:r>
          </a:p>
          <a:p>
            <a:pPr lvl="1" eaLnBrk="1" hangingPunct="1"/>
            <a:r>
              <a:rPr lang="en-US" sz="2400" smtClean="0"/>
              <a:t>Used for sorting data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33</a:t>
            </a:fld>
            <a:endParaRPr lang="en-US" smtClean="0"/>
          </a:p>
          <a:p>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smtClean="0"/>
              <a:t>Indexes</a:t>
            </a:r>
          </a:p>
        </p:txBody>
      </p:sp>
      <p:sp>
        <p:nvSpPr>
          <p:cNvPr id="41988" name="Rectangle 3"/>
          <p:cNvSpPr>
            <a:spLocks noGrp="1" noChangeArrowheads="1"/>
          </p:cNvSpPr>
          <p:nvPr>
            <p:ph type="body" idx="1"/>
          </p:nvPr>
        </p:nvSpPr>
        <p:spPr/>
        <p:txBody>
          <a:bodyPr/>
          <a:lstStyle/>
          <a:p>
            <a:pPr eaLnBrk="1" hangingPunct="1"/>
            <a:r>
              <a:rPr lang="en-US" sz="2800" smtClean="0"/>
              <a:t>MySQL Server supports three kinds of indexes: </a:t>
            </a:r>
          </a:p>
          <a:p>
            <a:pPr lvl="1" eaLnBrk="1" hangingPunct="1">
              <a:buClr>
                <a:schemeClr val="tx1"/>
              </a:buClr>
            </a:pPr>
            <a:r>
              <a:rPr lang="en-US" sz="2400" b="1" smtClean="0">
                <a:solidFill>
                  <a:srgbClr val="0066FF"/>
                </a:solidFill>
              </a:rPr>
              <a:t>B-Tree</a:t>
            </a:r>
          </a:p>
          <a:p>
            <a:pPr lvl="1" eaLnBrk="1" hangingPunct="1">
              <a:buClr>
                <a:schemeClr val="tx1"/>
              </a:buClr>
            </a:pPr>
            <a:r>
              <a:rPr lang="en-US" sz="2400" b="1" smtClean="0">
                <a:solidFill>
                  <a:srgbClr val="0066FF"/>
                </a:solidFill>
              </a:rPr>
              <a:t>Hash</a:t>
            </a:r>
          </a:p>
          <a:p>
            <a:pPr lvl="1" eaLnBrk="1" hangingPunct="1">
              <a:buClr>
                <a:schemeClr val="tx1"/>
              </a:buClr>
            </a:pPr>
            <a:r>
              <a:rPr lang="en-US" sz="2400" b="1" smtClean="0">
                <a:solidFill>
                  <a:srgbClr val="0066FF"/>
                </a:solidFill>
              </a:rPr>
              <a:t>R-Tree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34</a:t>
            </a:fld>
            <a:endParaRPr lang="en-US" smtClean="0"/>
          </a:p>
          <a:p>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92904"/>
            <a:ext cx="8184000" cy="4286857"/>
          </a:xfrm>
          <a:prstGeom prst="rect">
            <a:avLst/>
          </a:prstGeom>
        </p:spPr>
      </p:pic>
      <p:sp>
        <p:nvSpPr>
          <p:cNvPr id="43012" name="Rectangle 2"/>
          <p:cNvSpPr>
            <a:spLocks noGrp="1" noChangeArrowheads="1"/>
          </p:cNvSpPr>
          <p:nvPr>
            <p:ph type="title"/>
          </p:nvPr>
        </p:nvSpPr>
        <p:spPr/>
        <p:txBody>
          <a:bodyPr/>
          <a:lstStyle/>
          <a:p>
            <a:pPr eaLnBrk="1" hangingPunct="1"/>
            <a:r>
              <a:rPr lang="en-US" sz="4000" smtClean="0"/>
              <a:t>Viewing Tables:</a:t>
            </a:r>
            <a:br>
              <a:rPr lang="en-US" sz="4000" smtClean="0"/>
            </a:br>
            <a:r>
              <a:rPr lang="en-US" sz="3200" smtClean="0"/>
              <a:t>Index Properties</a:t>
            </a:r>
            <a:endParaRPr lang="en-US" sz="2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35</a:t>
            </a:fld>
            <a:endParaRPr lang="en-US" smtClean="0"/>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92905"/>
            <a:ext cx="8237143" cy="4286857"/>
          </a:xfrm>
          <a:prstGeom prst="rect">
            <a:avLst/>
          </a:prstGeom>
        </p:spPr>
      </p:pic>
      <p:sp>
        <p:nvSpPr>
          <p:cNvPr id="44035" name="Rectangle 2"/>
          <p:cNvSpPr>
            <a:spLocks noGrp="1" noChangeArrowheads="1"/>
          </p:cNvSpPr>
          <p:nvPr>
            <p:ph type="title"/>
          </p:nvPr>
        </p:nvSpPr>
        <p:spPr/>
        <p:txBody>
          <a:bodyPr/>
          <a:lstStyle/>
          <a:p>
            <a:pPr eaLnBrk="1" hangingPunct="1"/>
            <a:r>
              <a:rPr lang="en-US" sz="4000" smtClean="0"/>
              <a:t>Creating an Index 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36</a:t>
            </a:fld>
            <a:endParaRPr lang="en-US" smtClean="0"/>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Auer\AppData\Local\Temp\SNAGHTMLf65df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86" y="1524000"/>
            <a:ext cx="8077714" cy="4298666"/>
          </a:xfrm>
          <a:prstGeom prst="rect">
            <a:avLst/>
          </a:prstGeom>
          <a:noFill/>
          <a:extLst>
            <a:ext uri="{909E8E84-426E-40DD-AFC4-6F175D3DCCD1}">
              <a14:hiddenFill xmlns:a14="http://schemas.microsoft.com/office/drawing/2010/main">
                <a:solidFill>
                  <a:srgbClr val="FFFFFF"/>
                </a:solidFill>
              </a14:hiddenFill>
            </a:ext>
          </a:extLst>
        </p:spPr>
      </p:pic>
      <p:sp>
        <p:nvSpPr>
          <p:cNvPr id="45060" name="Rectangle 2"/>
          <p:cNvSpPr>
            <a:spLocks noGrp="1" noChangeArrowheads="1"/>
          </p:cNvSpPr>
          <p:nvPr>
            <p:ph type="title"/>
          </p:nvPr>
        </p:nvSpPr>
        <p:spPr/>
        <p:txBody>
          <a:bodyPr/>
          <a:lstStyle/>
          <a:p>
            <a:pPr eaLnBrk="1" hangingPunct="1"/>
            <a:r>
              <a:rPr lang="en-US" sz="4000" smtClean="0"/>
              <a:t>Creating an Index II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37</a:t>
            </a:fld>
            <a:endParaRPr lang="en-US" smtClean="0"/>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uer\AppData\Local\Temp\SNAGHTMLf66daa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1"/>
            <a:ext cx="8136762" cy="4286857"/>
          </a:xfrm>
          <a:prstGeom prst="rect">
            <a:avLst/>
          </a:prstGeom>
          <a:noFill/>
          <a:extLst>
            <a:ext uri="{909E8E84-426E-40DD-AFC4-6F175D3DCCD1}">
              <a14:hiddenFill xmlns:a14="http://schemas.microsoft.com/office/drawing/2010/main">
                <a:solidFill>
                  <a:srgbClr val="FFFFFF"/>
                </a:solidFill>
              </a14:hiddenFill>
            </a:ext>
          </a:extLst>
        </p:spPr>
      </p:pic>
      <p:sp>
        <p:nvSpPr>
          <p:cNvPr id="46084" name="Rectangle 2"/>
          <p:cNvSpPr>
            <a:spLocks noGrp="1" noChangeArrowheads="1"/>
          </p:cNvSpPr>
          <p:nvPr>
            <p:ph type="title"/>
          </p:nvPr>
        </p:nvSpPr>
        <p:spPr/>
        <p:txBody>
          <a:bodyPr/>
          <a:lstStyle/>
          <a:p>
            <a:pPr eaLnBrk="1" hangingPunct="1"/>
            <a:r>
              <a:rPr lang="en-US" sz="4000" smtClean="0"/>
              <a:t>Creating an Index III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38</a:t>
            </a:fld>
            <a:endParaRPr lang="en-US" smtClean="0"/>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2" y="1493522"/>
            <a:ext cx="8148571" cy="4505334"/>
          </a:xfrm>
          <a:prstGeom prst="rect">
            <a:avLst/>
          </a:prstGeom>
        </p:spPr>
      </p:pic>
      <p:sp>
        <p:nvSpPr>
          <p:cNvPr id="47108" name="Rectangle 2"/>
          <p:cNvSpPr>
            <a:spLocks noGrp="1" noChangeArrowheads="1"/>
          </p:cNvSpPr>
          <p:nvPr>
            <p:ph type="title"/>
          </p:nvPr>
        </p:nvSpPr>
        <p:spPr/>
        <p:txBody>
          <a:bodyPr/>
          <a:lstStyle/>
          <a:p>
            <a:pPr eaLnBrk="1" hangingPunct="1"/>
            <a:r>
              <a:rPr lang="en-US" sz="4000" smtClean="0"/>
              <a:t>Creating an Index IV</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39</a:t>
            </a:fld>
            <a:endParaRPr lang="en-US" smtClean="0"/>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smtClean="0"/>
              <a:t>Introduction</a:t>
            </a:r>
          </a:p>
        </p:txBody>
      </p:sp>
      <p:sp>
        <p:nvSpPr>
          <p:cNvPr id="12292" name="Rectangle 3"/>
          <p:cNvSpPr>
            <a:spLocks noGrp="1" noChangeArrowheads="1"/>
          </p:cNvSpPr>
          <p:nvPr>
            <p:ph type="body" idx="1"/>
          </p:nvPr>
        </p:nvSpPr>
        <p:spPr/>
        <p:txBody>
          <a:bodyPr/>
          <a:lstStyle/>
          <a:p>
            <a:pPr eaLnBrk="1" hangingPunct="1"/>
            <a:r>
              <a:rPr lang="en-US" sz="2400" dirty="0" smtClean="0"/>
              <a:t>There are several versions of MySQL 5.6, and these can be reviewed at </a:t>
            </a:r>
            <a:r>
              <a:rPr lang="en-US" sz="2400" dirty="0" smtClean="0">
                <a:hlinkClick r:id="rId3"/>
              </a:rPr>
              <a:t>www.mysql.com/products/</a:t>
            </a:r>
            <a:endParaRPr lang="en-US" sz="2400" dirty="0" smtClean="0"/>
          </a:p>
          <a:p>
            <a:pPr eaLnBrk="1" hangingPunct="1"/>
            <a:r>
              <a:rPr lang="en-US" sz="2400" dirty="0" smtClean="0"/>
              <a:t>Of particular interest to us are two versions</a:t>
            </a:r>
          </a:p>
          <a:p>
            <a:pPr lvl="1" eaLnBrk="1" hangingPunct="1"/>
            <a:r>
              <a:rPr lang="en-US" sz="1600" dirty="0" smtClean="0"/>
              <a:t>MySQL Enterprise</a:t>
            </a:r>
            <a:r>
              <a:rPr lang="en-US" sz="1600" dirty="0" smtClean="0">
                <a:cs typeface="Arial" panose="020B0604020202020204" pitchFamily="34" charset="0"/>
              </a:rPr>
              <a:t>—</a:t>
            </a:r>
            <a:r>
              <a:rPr lang="en-US" sz="1600" dirty="0" smtClean="0"/>
              <a:t>MySQL Enterprise (</a:t>
            </a:r>
            <a:r>
              <a:rPr lang="en-US" sz="1600" dirty="0" smtClean="0">
                <a:hlinkClick r:id="rId4"/>
              </a:rPr>
              <a:t>www.mysql.com/products/enterprise/</a:t>
            </a:r>
            <a:r>
              <a:rPr lang="en-US" sz="1600" dirty="0" smtClean="0"/>
              <a:t> ) is a subscription service that includes the MySQL Enterprise Server, MySQL Production Support, and some utilities that are not available as open-source downloads (including the MySQL Enterprise Monitor and MySQL Query Analyzer). A 30-day trial version is available</a:t>
            </a:r>
            <a:r>
              <a:rPr lang="en-US" sz="1400" dirty="0" smtClean="0"/>
              <a:t>.</a:t>
            </a:r>
          </a:p>
          <a:p>
            <a:pPr lvl="1" eaLnBrk="1" hangingPunct="1"/>
            <a:r>
              <a:rPr lang="en-US" sz="1600" dirty="0" smtClean="0"/>
              <a:t>MySQL Community Edition</a:t>
            </a:r>
            <a:r>
              <a:rPr lang="en-US" sz="1600" dirty="0" smtClean="0">
                <a:cs typeface="Arial" panose="020B0604020202020204" pitchFamily="34" charset="0"/>
              </a:rPr>
              <a:t>—</a:t>
            </a:r>
            <a:r>
              <a:rPr lang="en-US" sz="1600" dirty="0" smtClean="0"/>
              <a:t>MySQL Community Edition (formerly MySQL Community Server) (</a:t>
            </a:r>
            <a:r>
              <a:rPr lang="en-US" sz="1600" dirty="0" smtClean="0">
                <a:hlinkClick r:id="rId5"/>
              </a:rPr>
              <a:t>http://dev.mysql.com/downloads/mysql/5.6.html</a:t>
            </a:r>
            <a:r>
              <a:rPr lang="en-US" sz="1600" dirty="0" smtClean="0"/>
              <a:t>) is the free version of MySQL available for download.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a:t>
            </a:fld>
            <a:endParaRPr lang="en-US" smtClean="0"/>
          </a:p>
          <a:p>
            <a:endParaRPr lang="en-US"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524001"/>
            <a:ext cx="8124952" cy="4357714"/>
          </a:xfrm>
          <a:prstGeom prst="rect">
            <a:avLst/>
          </a:prstGeom>
        </p:spPr>
      </p:pic>
      <p:sp>
        <p:nvSpPr>
          <p:cNvPr id="48132" name="Rectangle 2"/>
          <p:cNvSpPr>
            <a:spLocks noGrp="1" noChangeArrowheads="1"/>
          </p:cNvSpPr>
          <p:nvPr>
            <p:ph type="title"/>
          </p:nvPr>
        </p:nvSpPr>
        <p:spPr/>
        <p:txBody>
          <a:bodyPr/>
          <a:lstStyle/>
          <a:p>
            <a:pPr eaLnBrk="1" hangingPunct="1"/>
            <a:r>
              <a:rPr lang="en-US" sz="4000" smtClean="0"/>
              <a:t>Creating an Index V</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40</a:t>
            </a:fld>
            <a:endParaRPr lang="en-US" smtClean="0"/>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1489" y="1524001"/>
            <a:ext cx="8130857" cy="4564381"/>
          </a:xfrm>
          <a:prstGeom prst="rect">
            <a:avLst/>
          </a:prstGeom>
        </p:spPr>
      </p:pic>
      <p:sp>
        <p:nvSpPr>
          <p:cNvPr id="49156" name="Rectangle 2"/>
          <p:cNvSpPr>
            <a:spLocks noGrp="1" noChangeArrowheads="1"/>
          </p:cNvSpPr>
          <p:nvPr>
            <p:ph type="title"/>
          </p:nvPr>
        </p:nvSpPr>
        <p:spPr/>
        <p:txBody>
          <a:bodyPr/>
          <a:lstStyle/>
          <a:p>
            <a:pPr eaLnBrk="1" hangingPunct="1"/>
            <a:r>
              <a:rPr lang="en-US" sz="4000" smtClean="0"/>
              <a:t>Creating an Index with SQL 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41</a:t>
            </a:fld>
            <a:endParaRPr lang="en-US" smtClean="0"/>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92904"/>
            <a:ext cx="8113143" cy="4286857"/>
          </a:xfrm>
          <a:prstGeom prst="rect">
            <a:avLst/>
          </a:prstGeom>
        </p:spPr>
      </p:pic>
      <p:sp>
        <p:nvSpPr>
          <p:cNvPr id="50180" name="Rectangle 2"/>
          <p:cNvSpPr>
            <a:spLocks noGrp="1" noChangeArrowheads="1"/>
          </p:cNvSpPr>
          <p:nvPr>
            <p:ph type="title"/>
          </p:nvPr>
        </p:nvSpPr>
        <p:spPr/>
        <p:txBody>
          <a:bodyPr/>
          <a:lstStyle/>
          <a:p>
            <a:pPr eaLnBrk="1" hangingPunct="1"/>
            <a:r>
              <a:rPr lang="en-US" sz="4000" smtClean="0"/>
              <a:t>Creating an Index with SQL II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42</a:t>
            </a:fld>
            <a:endParaRPr lang="en-US" smtClean="0"/>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pPr eaLnBrk="1" hangingPunct="1"/>
            <a:r>
              <a:rPr lang="en-US" smtClean="0"/>
              <a:t>Populating the Tables:</a:t>
            </a:r>
            <a:br>
              <a:rPr lang="en-US" smtClean="0"/>
            </a:br>
            <a:r>
              <a:rPr lang="en-US" sz="3200" smtClean="0"/>
              <a:t>The AUTO_INCREMENT Keyword</a:t>
            </a:r>
          </a:p>
        </p:txBody>
      </p:sp>
      <p:sp>
        <p:nvSpPr>
          <p:cNvPr id="51204" name="Rectangle 3"/>
          <p:cNvSpPr>
            <a:spLocks noGrp="1" noChangeArrowheads="1"/>
          </p:cNvSpPr>
          <p:nvPr>
            <p:ph type="body" idx="1"/>
          </p:nvPr>
        </p:nvSpPr>
        <p:spPr/>
        <p:txBody>
          <a:bodyPr/>
          <a:lstStyle/>
          <a:p>
            <a:pPr eaLnBrk="1" hangingPunct="1"/>
            <a:r>
              <a:rPr lang="en-US" sz="2800" smtClean="0"/>
              <a:t>The </a:t>
            </a:r>
            <a:r>
              <a:rPr lang="en-US" sz="2800" b="1" smtClean="0">
                <a:solidFill>
                  <a:srgbClr val="0099CC"/>
                </a:solidFill>
              </a:rPr>
              <a:t>AUTO_INCREMENT</a:t>
            </a:r>
            <a:r>
              <a:rPr lang="en-US" sz="2800" smtClean="0"/>
              <a:t> keyword implements a new constraint for surrogate keys.</a:t>
            </a:r>
          </a:p>
          <a:p>
            <a:pPr eaLnBrk="1" hangingPunct="1"/>
            <a:r>
              <a:rPr lang="en-US" sz="2800" smtClean="0"/>
              <a:t>The increment value is always one.</a:t>
            </a:r>
          </a:p>
          <a:p>
            <a:pPr eaLnBrk="1" hangingPunct="1"/>
            <a:r>
              <a:rPr lang="en-US" sz="2800" smtClean="0"/>
              <a:t>The starting value is initially one, but can be modified using an ALTER TABLE statement:</a:t>
            </a:r>
          </a:p>
          <a:p>
            <a:pPr lvl="1" eaLnBrk="1" hangingPunct="1">
              <a:buFontTx/>
              <a:buNone/>
            </a:pPr>
            <a:r>
              <a:rPr lang="en-US" sz="1800" b="1" smtClean="0">
                <a:solidFill>
                  <a:srgbClr val="0066FF"/>
                </a:solidFill>
                <a:latin typeface="Courier New" panose="02070309020205020404" pitchFamily="49" charset="0"/>
              </a:rPr>
              <a:t>	</a:t>
            </a:r>
            <a:r>
              <a:rPr lang="en-US" sz="1800" b="1" smtClean="0">
                <a:solidFill>
                  <a:srgbClr val="0099CC"/>
                </a:solidFill>
                <a:latin typeface="Courier New" panose="02070309020205020404" pitchFamily="49" charset="0"/>
              </a:rPr>
              <a:t>ALTER TABLE TRANS AUTO_INCREMENT = 100;</a:t>
            </a:r>
            <a:endParaRPr lang="en-US" sz="1800" smtClean="0">
              <a:solidFill>
                <a:srgbClr val="0099CC"/>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43</a:t>
            </a:fld>
            <a:endParaRPr lang="en-US" smtClean="0"/>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pPr eaLnBrk="1" hangingPunct="1"/>
            <a:r>
              <a:rPr lang="en-US" smtClean="0"/>
              <a:t>Populating the Tables:</a:t>
            </a:r>
            <a:br>
              <a:rPr lang="en-US" smtClean="0"/>
            </a:br>
            <a:r>
              <a:rPr lang="en-US" sz="3200" smtClean="0"/>
              <a:t>Working Around AUTO_INCREMENT</a:t>
            </a:r>
          </a:p>
        </p:txBody>
      </p:sp>
      <p:pic>
        <p:nvPicPr>
          <p:cNvPr id="522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43063"/>
            <a:ext cx="8229600" cy="283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284663"/>
            <a:ext cx="8201025"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44</a:t>
            </a:fld>
            <a:endParaRPr lang="en-US" smtClean="0"/>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55738"/>
            <a:ext cx="8089524" cy="4280952"/>
          </a:xfrm>
          <a:prstGeom prst="rect">
            <a:avLst/>
          </a:prstGeom>
        </p:spPr>
      </p:pic>
      <p:sp>
        <p:nvSpPr>
          <p:cNvPr id="53252" name="Rectangle 2"/>
          <p:cNvSpPr>
            <a:spLocks noGrp="1" noChangeArrowheads="1"/>
          </p:cNvSpPr>
          <p:nvPr>
            <p:ph type="title"/>
          </p:nvPr>
        </p:nvSpPr>
        <p:spPr/>
        <p:txBody>
          <a:bodyPr/>
          <a:lstStyle/>
          <a:p>
            <a:pPr eaLnBrk="1" hangingPunct="1"/>
            <a:r>
              <a:rPr lang="en-US" sz="4000" smtClean="0"/>
              <a:t>Transaction COMMIT in MySQL</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45</a:t>
            </a:fld>
            <a:endParaRPr lang="en-US" smtClean="0"/>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531621"/>
            <a:ext cx="8172190" cy="4286857"/>
          </a:xfrm>
          <a:prstGeom prst="rect">
            <a:avLst/>
          </a:prstGeom>
        </p:spPr>
      </p:pic>
      <p:sp>
        <p:nvSpPr>
          <p:cNvPr id="54276" name="Rectangle 2"/>
          <p:cNvSpPr>
            <a:spLocks noGrp="1" noChangeArrowheads="1"/>
          </p:cNvSpPr>
          <p:nvPr>
            <p:ph type="title"/>
          </p:nvPr>
        </p:nvSpPr>
        <p:spPr/>
        <p:txBody>
          <a:bodyPr/>
          <a:lstStyle/>
          <a:p>
            <a:pPr eaLnBrk="1" hangingPunct="1"/>
            <a:r>
              <a:rPr lang="en-US" sz="4000" smtClean="0"/>
              <a:t>Creating a View 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46</a:t>
            </a:fld>
            <a:endParaRPr lang="en-US" smtClean="0"/>
          </a:p>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75675"/>
            <a:ext cx="8178095" cy="4286857"/>
          </a:xfrm>
          <a:prstGeom prst="rect">
            <a:avLst/>
          </a:prstGeom>
        </p:spPr>
      </p:pic>
      <p:sp>
        <p:nvSpPr>
          <p:cNvPr id="55300" name="Rectangle 2"/>
          <p:cNvSpPr>
            <a:spLocks noGrp="1" noChangeArrowheads="1"/>
          </p:cNvSpPr>
          <p:nvPr>
            <p:ph type="title"/>
          </p:nvPr>
        </p:nvSpPr>
        <p:spPr/>
        <p:txBody>
          <a:bodyPr/>
          <a:lstStyle/>
          <a:p>
            <a:pPr eaLnBrk="1" hangingPunct="1"/>
            <a:r>
              <a:rPr lang="en-US" sz="4000" smtClean="0"/>
              <a:t>Creating a View II</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47</a:t>
            </a:fld>
            <a:endParaRPr lang="en-US" smtClean="0"/>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smtClean="0"/>
              <a:t>Application Logic I</a:t>
            </a:r>
          </a:p>
        </p:txBody>
      </p:sp>
      <p:sp>
        <p:nvSpPr>
          <p:cNvPr id="56324" name="Rectangle 3"/>
          <p:cNvSpPr>
            <a:spLocks noGrp="1" noChangeArrowheads="1"/>
          </p:cNvSpPr>
          <p:nvPr>
            <p:ph type="body" idx="1"/>
          </p:nvPr>
        </p:nvSpPr>
        <p:spPr/>
        <p:txBody>
          <a:bodyPr/>
          <a:lstStyle/>
          <a:p>
            <a:pPr eaLnBrk="1" hangingPunct="1"/>
            <a:r>
              <a:rPr lang="en-US" sz="2800" smtClean="0"/>
              <a:t>MySQL Server implements the </a:t>
            </a:r>
            <a:r>
              <a:rPr lang="en-US" sz="2800" b="1" smtClean="0">
                <a:solidFill>
                  <a:srgbClr val="0099CC"/>
                </a:solidFill>
              </a:rPr>
              <a:t>SQL/Persistent Stored Modules (SQL/PSM)</a:t>
            </a:r>
            <a:r>
              <a:rPr lang="en-US" sz="2800" smtClean="0"/>
              <a:t> standard, but does have a special name for the MySQL variant of SQL—it is just called </a:t>
            </a:r>
            <a:r>
              <a:rPr lang="en-US" sz="2800" b="1" smtClean="0">
                <a:solidFill>
                  <a:srgbClr val="0099CC"/>
                </a:solidFill>
              </a:rPr>
              <a:t>SQL</a:t>
            </a:r>
            <a:r>
              <a:rPr lang="en-US" sz="280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48</a:t>
            </a:fld>
            <a:endParaRPr lang="en-US" smtClean="0"/>
          </a:p>
          <a:p>
            <a:endParaRPr lang="en-US"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smtClean="0"/>
              <a:t>Application Logic II</a:t>
            </a:r>
          </a:p>
        </p:txBody>
      </p:sp>
      <p:sp>
        <p:nvSpPr>
          <p:cNvPr id="57348" name="Rectangle 3"/>
          <p:cNvSpPr>
            <a:spLocks noGrp="1" noChangeArrowheads="1"/>
          </p:cNvSpPr>
          <p:nvPr>
            <p:ph type="body" idx="1"/>
          </p:nvPr>
        </p:nvSpPr>
        <p:spPr/>
        <p:txBody>
          <a:bodyPr/>
          <a:lstStyle/>
          <a:p>
            <a:pPr eaLnBrk="1" hangingPunct="1"/>
            <a:r>
              <a:rPr lang="en-US" sz="2800" smtClean="0"/>
              <a:t>MySQL Server database application can be processed using: </a:t>
            </a:r>
          </a:p>
          <a:p>
            <a:pPr lvl="1" eaLnBrk="1" hangingPunct="1"/>
            <a:r>
              <a:rPr lang="en-US" sz="2400" smtClean="0"/>
              <a:t>Programming languages to invoke SQL Server DBMS commands</a:t>
            </a:r>
          </a:p>
          <a:p>
            <a:pPr lvl="1" eaLnBrk="1" hangingPunct="1"/>
            <a:r>
              <a:rPr lang="en-US" sz="2400" smtClean="0"/>
              <a:t>The MySQL Command Line utility to invoke database commands stored in .sql files</a:t>
            </a:r>
          </a:p>
          <a:p>
            <a:pPr lvl="1" eaLnBrk="1" hangingPunct="1"/>
            <a:r>
              <a:rPr lang="en-US" sz="2400" smtClean="0"/>
              <a:t>The MySQL Query Browser to invoke database commands stored in .sql files</a:t>
            </a:r>
          </a:p>
          <a:p>
            <a:pPr lvl="1" eaLnBrk="1" hangingPunct="1"/>
            <a:r>
              <a:rPr lang="en-US" sz="2400" smtClean="0"/>
              <a:t>Stored procedures</a:t>
            </a:r>
          </a:p>
          <a:p>
            <a:pPr lvl="1" eaLnBrk="1" hangingPunct="1"/>
            <a:r>
              <a:rPr lang="en-US" sz="2400" smtClean="0"/>
              <a:t>Triggers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49</a:t>
            </a:fld>
            <a:endParaRPr lang="en-US" smtClean="0"/>
          </a:p>
          <a:p>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smtClean="0"/>
              <a:t>View Ridge Gallery</a:t>
            </a:r>
          </a:p>
        </p:txBody>
      </p:sp>
      <p:sp>
        <p:nvSpPr>
          <p:cNvPr id="13316" name="Rectangle 3"/>
          <p:cNvSpPr>
            <a:spLocks noGrp="1" noChangeArrowheads="1"/>
          </p:cNvSpPr>
          <p:nvPr>
            <p:ph type="body" idx="1"/>
          </p:nvPr>
        </p:nvSpPr>
        <p:spPr/>
        <p:txBody>
          <a:bodyPr/>
          <a:lstStyle/>
          <a:p>
            <a:pPr eaLnBrk="1" hangingPunct="1"/>
            <a:r>
              <a:rPr lang="en-US" sz="2800" smtClean="0"/>
              <a:t>View Ridge Gallery is a small art gallery that has been in business for 30 years. </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Gallery has one owner, </a:t>
            </a:r>
            <a:br>
              <a:rPr lang="en-US" sz="2800" smtClean="0"/>
            </a:br>
            <a:r>
              <a:rPr lang="en-US" sz="2800" smtClean="0"/>
              <a:t>three salespeople, and two workers.</a:t>
            </a:r>
          </a:p>
          <a:p>
            <a:pPr eaLnBrk="1" hangingPunct="1"/>
            <a:r>
              <a:rPr lang="en-US" sz="2800" smtClean="0"/>
              <a:t>View Ridge Gallery owns all of the art that it sells—it holds no items on a consignment basis.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a:t>
            </a:fld>
            <a:endParaRPr lang="en-US" smtClean="0"/>
          </a:p>
          <a:p>
            <a:endParaRPr 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500438"/>
            <a:ext cx="5238750" cy="267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1"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Parameters and Variables</a:t>
            </a:r>
          </a:p>
        </p:txBody>
      </p:sp>
      <p:sp>
        <p:nvSpPr>
          <p:cNvPr id="58372" name="Rectangle 3"/>
          <p:cNvSpPr>
            <a:spLocks noGrp="1" noChangeArrowheads="1"/>
          </p:cNvSpPr>
          <p:nvPr>
            <p:ph type="body" idx="1"/>
          </p:nvPr>
        </p:nvSpPr>
        <p:spPr>
          <a:xfrm>
            <a:off x="457200" y="1600200"/>
            <a:ext cx="8153400" cy="1905000"/>
          </a:xfrm>
        </p:spPr>
        <p:txBody>
          <a:bodyPr/>
          <a:lstStyle/>
          <a:p>
            <a:pPr eaLnBrk="1" hangingPunct="1"/>
            <a:r>
              <a:rPr lang="en-US" sz="2800" smtClean="0"/>
              <a:t>A parameter is a value passed to a stored procedure.</a:t>
            </a:r>
          </a:p>
          <a:p>
            <a:pPr eaLnBrk="1" hangingPunct="1"/>
            <a:r>
              <a:rPr lang="en-US" sz="2800" smtClean="0"/>
              <a:t>A variable is a value used within the stored procedure.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50</a:t>
            </a:fld>
            <a:endParaRPr lang="en-US" smtClean="0"/>
          </a:p>
          <a:p>
            <a:endParaRPr 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238500"/>
            <a:ext cx="7072313"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MySQL Statement Delimiters</a:t>
            </a:r>
          </a:p>
        </p:txBody>
      </p:sp>
      <p:sp>
        <p:nvSpPr>
          <p:cNvPr id="59397" name="Rectangle 3"/>
          <p:cNvSpPr>
            <a:spLocks noGrp="1" noChangeArrowheads="1"/>
          </p:cNvSpPr>
          <p:nvPr>
            <p:ph type="body" idx="1"/>
          </p:nvPr>
        </p:nvSpPr>
        <p:spPr>
          <a:xfrm>
            <a:off x="457200" y="1600200"/>
            <a:ext cx="8153400" cy="4525963"/>
          </a:xfrm>
        </p:spPr>
        <p:txBody>
          <a:bodyPr/>
          <a:lstStyle/>
          <a:p>
            <a:pPr eaLnBrk="1" hangingPunct="1"/>
            <a:r>
              <a:rPr lang="en-US" sz="2800" smtClean="0"/>
              <a:t>MySQL must use a delimiter other than the SQL semicolon(;) when creating stored procedures and triggers:</a:t>
            </a:r>
          </a:p>
        </p:txBody>
      </p:sp>
      <p:sp>
        <p:nvSpPr>
          <p:cNvPr id="9" name="Line Callout 1 8"/>
          <p:cNvSpPr/>
          <p:nvPr/>
        </p:nvSpPr>
        <p:spPr>
          <a:xfrm>
            <a:off x="5638800" y="4267200"/>
            <a:ext cx="1524000" cy="533400"/>
          </a:xfrm>
          <a:prstGeom prst="borderCallout1">
            <a:avLst>
              <a:gd name="adj1" fmla="val 52005"/>
              <a:gd name="adj2" fmla="val -2922"/>
              <a:gd name="adj3" fmla="val -11045"/>
              <a:gd name="adj4" fmla="val -21835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This is a semicolon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51</a:t>
            </a:fld>
            <a:endParaRPr lang="en-US" smtClean="0"/>
          </a:p>
          <a:p>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MySQL Block Structure</a:t>
            </a:r>
          </a:p>
        </p:txBody>
      </p:sp>
      <p:sp>
        <p:nvSpPr>
          <p:cNvPr id="61444" name="Rectangle 3"/>
          <p:cNvSpPr>
            <a:spLocks noGrp="1" noChangeArrowheads="1"/>
          </p:cNvSpPr>
          <p:nvPr>
            <p:ph type="body" idx="1"/>
          </p:nvPr>
        </p:nvSpPr>
        <p:spPr>
          <a:xfrm>
            <a:off x="457200" y="1600200"/>
            <a:ext cx="8153400" cy="3657600"/>
          </a:xfrm>
        </p:spPr>
        <p:txBody>
          <a:bodyPr/>
          <a:lstStyle/>
          <a:p>
            <a:pPr eaLnBrk="1" hangingPunct="1">
              <a:defRPr/>
            </a:pPr>
            <a:r>
              <a:rPr lang="en-US" sz="2800" dirty="0" smtClean="0"/>
              <a:t>MySQL blocks must begin with BEGIN and end with END without semicolons.</a:t>
            </a:r>
            <a:r>
              <a:rPr lang="en-US" sz="2000" b="1" dirty="0" smtClean="0">
                <a:solidFill>
                  <a:srgbClr val="00CC00"/>
                </a:solidFill>
                <a:latin typeface="Courier New" pitchFamily="49" charset="0"/>
                <a:cs typeface="Courier New" pitchFamily="49" charset="0"/>
              </a:rPr>
              <a:t> </a:t>
            </a:r>
          </a:p>
          <a:p>
            <a:pPr marL="0" indent="0" eaLnBrk="1" hangingPunct="1">
              <a:buFontTx/>
              <a:buNone/>
              <a:defRPr/>
            </a:pPr>
            <a:r>
              <a:rPr lang="en-US" sz="2000" b="1" dirty="0">
                <a:solidFill>
                  <a:srgbClr val="00CC00"/>
                </a:solidFill>
                <a:latin typeface="Courier New" pitchFamily="49" charset="0"/>
                <a:cs typeface="Courier New" pitchFamily="49" charset="0"/>
              </a:rPr>
              <a:t>	</a:t>
            </a:r>
            <a:r>
              <a:rPr lang="en-US" sz="2000" b="1" dirty="0" smtClean="0">
                <a:solidFill>
                  <a:srgbClr val="009900"/>
                </a:solidFill>
                <a:latin typeface="Courier New" pitchFamily="49" charset="0"/>
                <a:cs typeface="Courier New" pitchFamily="49" charset="0"/>
              </a:rPr>
              <a:t>BEGIN</a:t>
            </a:r>
          </a:p>
          <a:p>
            <a:pPr marL="0" indent="0" eaLnBrk="1" hangingPunct="1">
              <a:buFontTx/>
              <a:buNone/>
              <a:defRPr/>
            </a:pPr>
            <a:r>
              <a:rPr lang="en-US" sz="2000" b="1" dirty="0">
                <a:solidFill>
                  <a:srgbClr val="009900"/>
                </a:solidFill>
                <a:latin typeface="Courier New" pitchFamily="49" charset="0"/>
                <a:cs typeface="Courier New" pitchFamily="49" charset="0"/>
              </a:rPr>
              <a:t>	</a:t>
            </a:r>
            <a:r>
              <a:rPr lang="en-US" sz="2000" b="1" dirty="0" smtClean="0">
                <a:solidFill>
                  <a:srgbClr val="009900"/>
                </a:solidFill>
                <a:latin typeface="Courier New" pitchFamily="49" charset="0"/>
                <a:cs typeface="Courier New" pitchFamily="49" charset="0"/>
              </a:rPr>
              <a:t>	DECLARE {optional}</a:t>
            </a:r>
          </a:p>
          <a:p>
            <a:pPr marL="0" indent="0" eaLnBrk="1" hangingPunct="1">
              <a:buFontTx/>
              <a:buNone/>
              <a:defRPr/>
            </a:pPr>
            <a:r>
              <a:rPr lang="en-US" sz="2000" b="1" dirty="0">
                <a:solidFill>
                  <a:srgbClr val="009900"/>
                </a:solidFill>
                <a:latin typeface="Courier New" pitchFamily="49" charset="0"/>
                <a:cs typeface="Courier New" pitchFamily="49" charset="0"/>
              </a:rPr>
              <a:t>	</a:t>
            </a:r>
            <a:r>
              <a:rPr lang="en-US" sz="2000" b="1" dirty="0" smtClean="0">
                <a:solidFill>
                  <a:srgbClr val="009900"/>
                </a:solidFill>
                <a:latin typeface="Courier New" pitchFamily="49" charset="0"/>
                <a:cs typeface="Courier New" pitchFamily="49" charset="0"/>
              </a:rPr>
              <a:t>	{Executable statements {required}</a:t>
            </a:r>
          </a:p>
          <a:p>
            <a:pPr marL="0" indent="0" eaLnBrk="1" hangingPunct="1">
              <a:buFontTx/>
              <a:buNone/>
              <a:defRPr/>
            </a:pPr>
            <a:r>
              <a:rPr lang="en-US" sz="2000" b="1" dirty="0">
                <a:solidFill>
                  <a:srgbClr val="009900"/>
                </a:solidFill>
                <a:latin typeface="Courier New" pitchFamily="49" charset="0"/>
                <a:cs typeface="Courier New" pitchFamily="49" charset="0"/>
              </a:rPr>
              <a:t>	</a:t>
            </a:r>
            <a:r>
              <a:rPr lang="en-US" sz="2000" b="1" dirty="0" smtClean="0">
                <a:solidFill>
                  <a:srgbClr val="009900"/>
                </a:solidFill>
                <a:latin typeface="Courier New" pitchFamily="49" charset="0"/>
                <a:cs typeface="Courier New" pitchFamily="49" charset="0"/>
              </a:rPr>
              <a:t>END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52</a:t>
            </a:fld>
            <a:endParaRPr lang="en-US" smtClean="0"/>
          </a:p>
          <a:p>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MySQL Control of Flow Statements I</a:t>
            </a:r>
          </a:p>
        </p:txBody>
      </p:sp>
      <p:sp>
        <p:nvSpPr>
          <p:cNvPr id="72706" name="Rectangle 3"/>
          <p:cNvSpPr>
            <a:spLocks noGrp="1" noChangeArrowheads="1"/>
          </p:cNvSpPr>
          <p:nvPr>
            <p:ph type="body" idx="1"/>
          </p:nvPr>
        </p:nvSpPr>
        <p:spPr>
          <a:xfrm>
            <a:off x="457200" y="1600200"/>
            <a:ext cx="5029200" cy="4525963"/>
          </a:xfrm>
        </p:spPr>
        <p:txBody>
          <a:bodyPr/>
          <a:lstStyle/>
          <a:p>
            <a:pPr eaLnBrk="1" hangingPunct="1">
              <a:defRPr/>
            </a:pPr>
            <a:r>
              <a:rPr lang="en-US" sz="2800" dirty="0" smtClean="0"/>
              <a:t>IF…THEN…ELSE…END IF</a:t>
            </a:r>
          </a:p>
          <a:p>
            <a:pPr marL="0" indent="0" eaLnBrk="1" hangingPunct="1">
              <a:buFontTx/>
              <a:buNone/>
              <a:defRPr/>
            </a:pPr>
            <a:endParaRPr lang="en-US" sz="2800" dirty="0"/>
          </a:p>
          <a:p>
            <a:pPr marL="0" indent="0" eaLnBrk="1" hangingPunct="1">
              <a:buFontTx/>
              <a:buNone/>
              <a:defRPr/>
            </a:pPr>
            <a:endParaRPr lang="en-US" sz="2800" dirty="0" smtClean="0"/>
          </a:p>
          <a:p>
            <a:pPr marL="0" indent="0" eaLnBrk="1" hangingPunct="1">
              <a:buFontTx/>
              <a:buNone/>
              <a:defRPr/>
            </a:pPr>
            <a:endParaRPr lang="en-US" sz="2800" dirty="0" smtClean="0"/>
          </a:p>
          <a:p>
            <a:pPr eaLnBrk="1" hangingPunct="1">
              <a:defRPr/>
            </a:pPr>
            <a:r>
              <a:rPr lang="en-US" sz="2800" dirty="0" smtClean="0"/>
              <a:t>IF…ELSEIF…END IF</a:t>
            </a:r>
          </a:p>
        </p:txBody>
      </p:sp>
      <p:pic>
        <p:nvPicPr>
          <p:cNvPr id="614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324100"/>
            <a:ext cx="50196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588" y="4295775"/>
            <a:ext cx="5865812"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53</a:t>
            </a:fld>
            <a:endParaRPr lang="en-US" smtClean="0"/>
          </a:p>
          <a:p>
            <a:endParaRPr lang="en-US" dirty="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538" y="1676400"/>
            <a:ext cx="5197475" cy="409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8"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MySQL Control of Flow Statements II</a:t>
            </a:r>
          </a:p>
        </p:txBody>
      </p:sp>
      <p:sp>
        <p:nvSpPr>
          <p:cNvPr id="62469" name="Rectangle 3"/>
          <p:cNvSpPr>
            <a:spLocks noGrp="1" noChangeArrowheads="1"/>
          </p:cNvSpPr>
          <p:nvPr>
            <p:ph type="body" idx="1"/>
          </p:nvPr>
        </p:nvSpPr>
        <p:spPr>
          <a:xfrm>
            <a:off x="457200" y="1600200"/>
            <a:ext cx="3276600" cy="4525963"/>
          </a:xfrm>
        </p:spPr>
        <p:txBody>
          <a:bodyPr/>
          <a:lstStyle/>
          <a:p>
            <a:pPr eaLnBrk="1" hangingPunct="1"/>
            <a:r>
              <a:rPr lang="en-US" sz="2800" smtClean="0"/>
              <a:t>BEGIN</a:t>
            </a:r>
            <a:r>
              <a:rPr lang="en-US" sz="2800" smtClean="0">
                <a:cs typeface="Arial" panose="020B0604020202020204" pitchFamily="34" charset="0"/>
              </a:rPr>
              <a:t>…</a:t>
            </a:r>
            <a:r>
              <a:rPr lang="en-US" sz="2800" smtClean="0"/>
              <a:t>END</a:t>
            </a:r>
          </a:p>
          <a:p>
            <a:pPr eaLnBrk="1" hangingPunct="1"/>
            <a:r>
              <a:rPr lang="en-US" sz="2800" smtClean="0"/>
              <a:t>Block Labels</a:t>
            </a:r>
          </a:p>
          <a:p>
            <a:pPr eaLnBrk="1" hangingPunct="1"/>
            <a:r>
              <a:rPr lang="en-US" sz="2800" smtClean="0"/>
              <a:t>ROLLBACK</a:t>
            </a:r>
          </a:p>
          <a:p>
            <a:pPr eaLnBrk="1" hangingPunct="1"/>
            <a:r>
              <a:rPr lang="en-US" sz="2800" smtClean="0"/>
              <a:t>LEAVE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54</a:t>
            </a:fld>
            <a:endParaRPr lang="en-US" smtClean="0"/>
          </a:p>
          <a:p>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362200"/>
            <a:ext cx="5046663" cy="367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2"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MySQL Cursor Statements</a:t>
            </a:r>
          </a:p>
        </p:txBody>
      </p:sp>
      <p:sp>
        <p:nvSpPr>
          <p:cNvPr id="63493" name="Rectangle 3"/>
          <p:cNvSpPr>
            <a:spLocks noGrp="1" noChangeArrowheads="1"/>
          </p:cNvSpPr>
          <p:nvPr>
            <p:ph type="body" idx="1"/>
          </p:nvPr>
        </p:nvSpPr>
        <p:spPr>
          <a:xfrm>
            <a:off x="457200" y="1600200"/>
            <a:ext cx="3886200" cy="4525963"/>
          </a:xfrm>
        </p:spPr>
        <p:txBody>
          <a:bodyPr/>
          <a:lstStyle/>
          <a:p>
            <a:pPr eaLnBrk="1" hangingPunct="1"/>
            <a:r>
              <a:rPr lang="en-US" sz="2800" smtClean="0"/>
              <a:t>DECLARE</a:t>
            </a:r>
          </a:p>
          <a:p>
            <a:pPr eaLnBrk="1" hangingPunct="1"/>
            <a:r>
              <a:rPr lang="en-US" sz="2800" smtClean="0"/>
              <a:t>OPEN</a:t>
            </a:r>
          </a:p>
          <a:p>
            <a:pPr eaLnBrk="1" hangingPunct="1"/>
            <a:r>
              <a:rPr lang="en-US" sz="2800" smtClean="0"/>
              <a:t>FETCH</a:t>
            </a:r>
          </a:p>
          <a:p>
            <a:pPr eaLnBrk="1" hangingPunct="1"/>
            <a:r>
              <a:rPr lang="en-US" sz="2800" smtClean="0"/>
              <a:t>CLOSE</a:t>
            </a:r>
          </a:p>
        </p:txBody>
      </p:sp>
      <p:pic>
        <p:nvPicPr>
          <p:cNvPr id="6349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225" y="1554163"/>
            <a:ext cx="3444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55</a:t>
            </a:fld>
            <a:endParaRPr lang="en-US" smtClean="0"/>
          </a:p>
          <a:p>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a:lstStyle/>
          <a:p>
            <a:pPr eaLnBrk="1" hangingPunct="1"/>
            <a:r>
              <a:rPr lang="en-US" smtClean="0"/>
              <a:t>Application Logic:</a:t>
            </a:r>
            <a:br>
              <a:rPr lang="en-US" smtClean="0"/>
            </a:br>
            <a:r>
              <a:rPr lang="en-US" sz="3600" smtClean="0"/>
              <a:t>MySQL Output Statements</a:t>
            </a:r>
          </a:p>
        </p:txBody>
      </p:sp>
      <p:sp>
        <p:nvSpPr>
          <p:cNvPr id="64516" name="Rectangle 3"/>
          <p:cNvSpPr>
            <a:spLocks noGrp="1" noChangeArrowheads="1"/>
          </p:cNvSpPr>
          <p:nvPr>
            <p:ph type="body" idx="1"/>
          </p:nvPr>
        </p:nvSpPr>
        <p:spPr>
          <a:xfrm>
            <a:off x="457200" y="1600200"/>
            <a:ext cx="8153400" cy="4525963"/>
          </a:xfrm>
        </p:spPr>
        <p:txBody>
          <a:bodyPr/>
          <a:lstStyle/>
          <a:p>
            <a:pPr eaLnBrk="1" hangingPunct="1"/>
            <a:r>
              <a:rPr lang="en-US" sz="2800" smtClean="0"/>
              <a:t>MySQL does not have output statements such as PRINT.</a:t>
            </a:r>
          </a:p>
          <a:p>
            <a:pPr eaLnBrk="1" hangingPunct="1"/>
            <a:r>
              <a:rPr lang="en-US" sz="2800" smtClean="0"/>
              <a:t>An SQL SELECT query can be used to provide limited output.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56</a:t>
            </a:fld>
            <a:endParaRPr lang="en-US" smtClean="0"/>
          </a:p>
          <a:p>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smtClean="0"/>
              <a:t>SQL/Persistent Stored Modules (SSL/PSM)</a:t>
            </a:r>
          </a:p>
        </p:txBody>
      </p:sp>
      <p:sp>
        <p:nvSpPr>
          <p:cNvPr id="62467" name="Rectangle 3"/>
          <p:cNvSpPr>
            <a:spLocks noGrp="1" noChangeArrowheads="1"/>
          </p:cNvSpPr>
          <p:nvPr>
            <p:ph type="body" idx="1"/>
          </p:nvPr>
        </p:nvSpPr>
        <p:spPr/>
        <p:txBody>
          <a:bodyPr/>
          <a:lstStyle/>
          <a:p>
            <a:pPr eaLnBrk="1" hangingPunct="1"/>
            <a:r>
              <a:rPr lang="en-US" sz="2400" b="1" dirty="0" smtClean="0">
                <a:solidFill>
                  <a:srgbClr val="0099CC"/>
                </a:solidFill>
              </a:rPr>
              <a:t>SQL/Persistent Stored Modules (SQL/PSM) </a:t>
            </a:r>
            <a:r>
              <a:rPr lang="en-US" sz="2400" dirty="0" smtClean="0"/>
              <a:t>is an ANSI/ISO standard for embedding procedural programming functionality into SQL.</a:t>
            </a:r>
          </a:p>
          <a:p>
            <a:pPr eaLnBrk="1" hangingPunct="1"/>
            <a:r>
              <a:rPr lang="en-US" sz="2400" dirty="0" smtClean="0"/>
              <a:t>Each DBMS product implements SQL/PSM in a different way, with some closer to the standard than others.</a:t>
            </a:r>
          </a:p>
          <a:p>
            <a:pPr lvl="1" eaLnBrk="1" hangingPunct="1"/>
            <a:r>
              <a:rPr lang="en-US" sz="2000" dirty="0" smtClean="0"/>
              <a:t>Microsoft SQL Server 2012 calls its version </a:t>
            </a:r>
            <a:r>
              <a:rPr lang="en-US" sz="2000" b="1" dirty="0" smtClean="0">
                <a:solidFill>
                  <a:srgbClr val="0099CC"/>
                </a:solidFill>
              </a:rPr>
              <a:t>Transact-SQL (T-SQL)</a:t>
            </a:r>
            <a:r>
              <a:rPr lang="en-US" sz="2000" dirty="0" smtClean="0"/>
              <a:t>.</a:t>
            </a:r>
          </a:p>
          <a:p>
            <a:pPr lvl="1" eaLnBrk="1" hangingPunct="1"/>
            <a:r>
              <a:rPr lang="en-US" sz="2000" dirty="0" smtClean="0"/>
              <a:t>Oracle Database 11g Release 2 calls its variant </a:t>
            </a:r>
            <a:r>
              <a:rPr lang="en-US" sz="2000" b="1" dirty="0" smtClean="0">
                <a:solidFill>
                  <a:srgbClr val="0099CC"/>
                </a:solidFill>
              </a:rPr>
              <a:t>Procedural Language/SQL (PL/SQL)</a:t>
            </a:r>
            <a:r>
              <a:rPr lang="en-US" sz="1400" dirty="0" smtClean="0"/>
              <a:t>.</a:t>
            </a:r>
            <a:endParaRPr lang="en-US" sz="1400" b="1" dirty="0" smtClean="0">
              <a:solidFill>
                <a:srgbClr val="0099CC"/>
              </a:solidFill>
              <a:latin typeface="Courier New" panose="02070309020205020404" pitchFamily="49" charset="0"/>
              <a:cs typeface="Courier New" panose="02070309020205020404" pitchFamily="49" charset="0"/>
            </a:endParaRPr>
          </a:p>
          <a:p>
            <a:pPr lvl="1" eaLnBrk="1" hangingPunct="1"/>
            <a:r>
              <a:rPr lang="en-US" sz="2000" dirty="0" smtClean="0"/>
              <a:t>MySQL 5.6 implements SQL/PSM, but has no special name for its variant of </a:t>
            </a:r>
            <a:r>
              <a:rPr lang="en-US" sz="2000" dirty="0"/>
              <a:t>SQL.</a:t>
            </a:r>
            <a:endParaRPr lang="en-US" sz="2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57</a:t>
            </a:fld>
            <a:endParaRPr lang="en-US" smtClean="0"/>
          </a:p>
          <a:p>
            <a:endParaRPr lang="en-US"/>
          </a:p>
        </p:txBody>
      </p:sp>
    </p:spTree>
    <p:extLst>
      <p:ext uri="{BB962C8B-B14F-4D97-AF65-F5344CB8AC3E}">
        <p14:creationId xmlns:p14="http://schemas.microsoft.com/office/powerpoint/2010/main" val="417627713"/>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8" dur="500"/>
                                        <p:tgtEl>
                                          <p:spTgt spid="6246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1"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User-Defined Functions I</a:t>
            </a:r>
          </a:p>
        </p:txBody>
      </p:sp>
      <p:sp>
        <p:nvSpPr>
          <p:cNvPr id="64515" name="Rectangle 3"/>
          <p:cNvSpPr>
            <a:spLocks noGrp="1" noChangeArrowheads="1"/>
          </p:cNvSpPr>
          <p:nvPr>
            <p:ph type="body" idx="1"/>
          </p:nvPr>
        </p:nvSpPr>
        <p:spPr>
          <a:xfrm>
            <a:off x="457200" y="1600200"/>
            <a:ext cx="8229600" cy="4525963"/>
          </a:xfrm>
        </p:spPr>
        <p:txBody>
          <a:bodyPr/>
          <a:lstStyle/>
          <a:p>
            <a:pPr eaLnBrk="1" hangingPunct="1">
              <a:defRPr/>
            </a:pPr>
            <a:r>
              <a:rPr lang="en-US" sz="2400" dirty="0" smtClean="0"/>
              <a:t>A </a:t>
            </a:r>
            <a:r>
              <a:rPr lang="en-US" sz="2400" dirty="0" smtClean="0">
                <a:solidFill>
                  <a:srgbClr val="0099CC"/>
                </a:solidFill>
              </a:rPr>
              <a:t>user-defined function (stored function)</a:t>
            </a:r>
            <a:r>
              <a:rPr lang="en-US" sz="2400" dirty="0" smtClean="0"/>
              <a:t> is a stored set of SQL statements that:</a:t>
            </a:r>
          </a:p>
          <a:p>
            <a:pPr lvl="1"/>
            <a:r>
              <a:rPr lang="en-US" sz="2000" dirty="0" smtClean="0"/>
              <a:t>is </a:t>
            </a:r>
            <a:r>
              <a:rPr lang="en-US" sz="2000" i="1" dirty="0">
                <a:solidFill>
                  <a:srgbClr val="0099CC"/>
                </a:solidFill>
              </a:rPr>
              <a:t>called by name </a:t>
            </a:r>
            <a:r>
              <a:rPr lang="en-US" sz="2000" dirty="0"/>
              <a:t>from another SQL </a:t>
            </a:r>
            <a:r>
              <a:rPr lang="en-US" sz="2000" dirty="0" smtClean="0"/>
              <a:t>statement</a:t>
            </a:r>
            <a:endParaRPr lang="en-US" sz="2000" dirty="0"/>
          </a:p>
          <a:p>
            <a:pPr lvl="1"/>
            <a:r>
              <a:rPr lang="en-US" sz="2000" dirty="0" smtClean="0"/>
              <a:t>may </a:t>
            </a:r>
            <a:r>
              <a:rPr lang="en-US" sz="2000" dirty="0"/>
              <a:t>have </a:t>
            </a:r>
            <a:r>
              <a:rPr lang="en-US" sz="2000" i="1" dirty="0">
                <a:solidFill>
                  <a:srgbClr val="0099CC"/>
                </a:solidFill>
              </a:rPr>
              <a:t>input parameters </a:t>
            </a:r>
            <a:r>
              <a:rPr lang="en-US" sz="2000" dirty="0"/>
              <a:t>passed to it by the calling SQL statement, and</a:t>
            </a:r>
          </a:p>
          <a:p>
            <a:pPr lvl="1"/>
            <a:r>
              <a:rPr lang="en-US" sz="2000" i="1" dirty="0" smtClean="0">
                <a:solidFill>
                  <a:srgbClr val="0099CC"/>
                </a:solidFill>
              </a:rPr>
              <a:t>returns </a:t>
            </a:r>
            <a:r>
              <a:rPr lang="en-US" sz="2000" i="1" dirty="0">
                <a:solidFill>
                  <a:srgbClr val="0099CC"/>
                </a:solidFill>
              </a:rPr>
              <a:t>an output value </a:t>
            </a:r>
            <a:r>
              <a:rPr lang="en-US" sz="2000" dirty="0"/>
              <a:t>to the SQL statement </a:t>
            </a:r>
            <a:r>
              <a:rPr lang="en-US" sz="2000" dirty="0" smtClean="0"/>
              <a:t>that </a:t>
            </a:r>
            <a:r>
              <a:rPr lang="en-US" sz="2000" dirty="0"/>
              <a:t>called the function</a:t>
            </a:r>
            <a:r>
              <a:rPr lang="en-US" sz="2000" dirty="0" smtClean="0"/>
              <a:t>.</a:t>
            </a:r>
            <a:endParaRPr lang="en-US" sz="5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58</a:t>
            </a:fld>
            <a:endParaRPr lang="en-US" smtClean="0"/>
          </a:p>
          <a:p>
            <a:endParaRPr lang="en-US"/>
          </a:p>
        </p:txBody>
      </p:sp>
      <p:pic>
        <p:nvPicPr>
          <p:cNvPr id="4" name="Picture 3"/>
          <p:cNvPicPr>
            <a:picLocks noChangeAspect="1"/>
          </p:cNvPicPr>
          <p:nvPr/>
        </p:nvPicPr>
        <p:blipFill>
          <a:blip r:embed="rId3"/>
          <a:stretch>
            <a:fillRect/>
          </a:stretch>
        </p:blipFill>
        <p:spPr>
          <a:xfrm>
            <a:off x="609600" y="4495799"/>
            <a:ext cx="7924800" cy="1148861"/>
          </a:xfrm>
          <a:prstGeom prst="rect">
            <a:avLst/>
          </a:prstGeom>
        </p:spPr>
      </p:pic>
    </p:spTree>
    <p:extLst>
      <p:ext uri="{BB962C8B-B14F-4D97-AF65-F5344CB8AC3E}">
        <p14:creationId xmlns:p14="http://schemas.microsoft.com/office/powerpoint/2010/main" val="1875102704"/>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0" dur="500"/>
                                        <p:tgtEl>
                                          <p:spTgt spid="645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3" dur="500"/>
                                        <p:tgtEl>
                                          <p:spTgt spid="645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6"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4840" y="1531431"/>
            <a:ext cx="7985760" cy="4698078"/>
          </a:xfrm>
          <a:prstGeom prst="rect">
            <a:avLst/>
          </a:prstGeom>
        </p:spPr>
      </p:pic>
      <p:sp>
        <p:nvSpPr>
          <p:cNvPr id="51202" name="Rectangle 2"/>
          <p:cNvSpPr>
            <a:spLocks noGrp="1" noChangeArrowheads="1"/>
          </p:cNvSpPr>
          <p:nvPr>
            <p:ph type="title"/>
          </p:nvPr>
        </p:nvSpPr>
        <p:spPr/>
        <p:txBody>
          <a:bodyPr/>
          <a:lstStyle/>
          <a:p>
            <a:pPr eaLnBrk="1" hangingPunct="1"/>
            <a:r>
              <a:rPr lang="en-US" dirty="0" smtClean="0"/>
              <a:t>User-Defined Functions II</a:t>
            </a:r>
            <a:br>
              <a:rPr lang="en-US" dirty="0" smtClean="0"/>
            </a:br>
            <a:r>
              <a:rPr lang="en-US" sz="3200" dirty="0" smtClean="0"/>
              <a:t>The </a:t>
            </a:r>
            <a:r>
              <a:rPr lang="en-US" sz="3200" i="1" dirty="0" err="1" smtClean="0"/>
              <a:t>FirstNameFirst</a:t>
            </a:r>
            <a:r>
              <a:rPr lang="en-US" sz="3200" dirty="0" smtClean="0"/>
              <a:t> Function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59</a:t>
            </a:fld>
            <a:endParaRPr lang="en-US" smtClean="0"/>
          </a:p>
          <a:p>
            <a:endParaRPr lang="en-US"/>
          </a:p>
        </p:txBody>
      </p:sp>
    </p:spTree>
    <p:extLst>
      <p:ext uri="{BB962C8B-B14F-4D97-AF65-F5344CB8AC3E}">
        <p14:creationId xmlns:p14="http://schemas.microsoft.com/office/powerpoint/2010/main" val="639763137"/>
      </p:ext>
    </p:extLst>
  </p:cSld>
  <p:clrMapOvr>
    <a:masterClrMapping/>
  </p:clrMapOvr>
  <p:transition>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smtClean="0"/>
              <a:t>Application Requirements</a:t>
            </a:r>
          </a:p>
        </p:txBody>
      </p:sp>
      <p:sp>
        <p:nvSpPr>
          <p:cNvPr id="14340" name="Rectangle 3"/>
          <p:cNvSpPr>
            <a:spLocks noGrp="1" noChangeArrowheads="1"/>
          </p:cNvSpPr>
          <p:nvPr>
            <p:ph type="body" idx="1"/>
          </p:nvPr>
        </p:nvSpPr>
        <p:spPr/>
        <p:txBody>
          <a:bodyPr/>
          <a:lstStyle/>
          <a:p>
            <a:pPr eaLnBrk="1" hangingPunct="1">
              <a:lnSpc>
                <a:spcPct val="90000"/>
              </a:lnSpc>
            </a:pPr>
            <a:r>
              <a:rPr lang="en-US" smtClean="0"/>
              <a:t>View Ridge Gallery application requirements:</a:t>
            </a:r>
          </a:p>
          <a:p>
            <a:pPr lvl="1" eaLnBrk="1" hangingPunct="1">
              <a:lnSpc>
                <a:spcPct val="90000"/>
              </a:lnSpc>
            </a:pPr>
            <a:r>
              <a:rPr lang="en-US" smtClean="0"/>
              <a:t>Track customers and their artist interests</a:t>
            </a:r>
          </a:p>
          <a:p>
            <a:pPr lvl="1" eaLnBrk="1" hangingPunct="1">
              <a:lnSpc>
                <a:spcPct val="90000"/>
              </a:lnSpc>
            </a:pPr>
            <a:r>
              <a:rPr lang="en-US" smtClean="0"/>
              <a:t>Record gallery’s purchases</a:t>
            </a:r>
          </a:p>
          <a:p>
            <a:pPr lvl="1" eaLnBrk="1" hangingPunct="1">
              <a:lnSpc>
                <a:spcPct val="90000"/>
              </a:lnSpc>
            </a:pPr>
            <a:r>
              <a:rPr lang="en-US" smtClean="0"/>
              <a:t>Record customers’ art purchases</a:t>
            </a:r>
          </a:p>
          <a:p>
            <a:pPr lvl="1" eaLnBrk="1" hangingPunct="1">
              <a:lnSpc>
                <a:spcPct val="90000"/>
              </a:lnSpc>
            </a:pPr>
            <a:r>
              <a:rPr lang="en-US" smtClean="0"/>
              <a:t>List the artists and works that have appeared in the gallery</a:t>
            </a:r>
          </a:p>
          <a:p>
            <a:pPr lvl="1" eaLnBrk="1" hangingPunct="1">
              <a:lnSpc>
                <a:spcPct val="90000"/>
              </a:lnSpc>
            </a:pPr>
            <a:r>
              <a:rPr lang="en-US" smtClean="0"/>
              <a:t>Report how fast an artist’s works have sold and at what margin</a:t>
            </a:r>
          </a:p>
          <a:p>
            <a:pPr lvl="1" eaLnBrk="1" hangingPunct="1">
              <a:lnSpc>
                <a:spcPct val="90000"/>
              </a:lnSpc>
            </a:pPr>
            <a:r>
              <a:rPr lang="en-US" smtClean="0"/>
              <a:t>Show current inventory in a Webpage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6</a:t>
            </a:fld>
            <a:endParaRPr lang="en-US" smtClean="0"/>
          </a:p>
          <a:p>
            <a:endParaRPr 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 III</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type="body" idx="1"/>
          </p:nvPr>
        </p:nvSpPr>
        <p:spPr/>
        <p:txBody>
          <a:bodyPr/>
          <a:lstStyle/>
          <a:p>
            <a:pPr eaLnBrk="1" hangingPunct="1">
              <a:defRPr/>
            </a:pPr>
            <a:r>
              <a:rPr lang="en-US" dirty="0" smtClean="0"/>
              <a:t>Using the </a:t>
            </a:r>
            <a:r>
              <a:rPr lang="en-US" dirty="0" err="1" smtClean="0"/>
              <a:t>FirstNameFirst</a:t>
            </a:r>
            <a:r>
              <a:rPr lang="en-US" dirty="0" smtClean="0"/>
              <a:t> function:</a:t>
            </a:r>
          </a:p>
          <a:p>
            <a:pPr marL="0" indent="0" eaLnBrk="1" hangingPunct="1">
              <a:buNone/>
              <a:defRPr/>
            </a:pPr>
            <a:endParaRPr lang="en-US" dirty="0"/>
          </a:p>
          <a:p>
            <a:pPr marL="0" indent="0" eaLnBrk="1" hangingPunct="1">
              <a:buNone/>
              <a:defRPr/>
            </a:pPr>
            <a:r>
              <a:rPr lang="en-US" sz="2000" b="1" dirty="0" smtClean="0">
                <a:solidFill>
                  <a:srgbClr val="0099CC"/>
                </a:solidFill>
                <a:latin typeface="Courier New" pitchFamily="49" charset="0"/>
                <a:cs typeface="Courier New" pitchFamily="49" charset="0"/>
              </a:rPr>
              <a:t>SELECT    </a:t>
            </a:r>
            <a:r>
              <a:rPr lang="en-US" sz="2000" b="1" dirty="0" err="1" smtClean="0">
                <a:solidFill>
                  <a:srgbClr val="0099CC"/>
                </a:solidFill>
                <a:latin typeface="Courier New" pitchFamily="49" charset="0"/>
                <a:cs typeface="Courier New" pitchFamily="49" charset="0"/>
              </a:rPr>
              <a:t>dbo.FristNameFirst</a:t>
            </a:r>
            <a:r>
              <a:rPr lang="en-US" sz="2000" b="1" dirty="0" smtClean="0">
                <a:solidFill>
                  <a:srgbClr val="0099CC"/>
                </a:solidFill>
                <a:latin typeface="Courier New" pitchFamily="49" charset="0"/>
                <a:cs typeface="Courier New" pitchFamily="49" charset="0"/>
              </a:rPr>
              <a:t>(</a:t>
            </a:r>
            <a:r>
              <a:rPr lang="en-US" sz="2000" b="1" dirty="0" err="1" smtClean="0">
                <a:solidFill>
                  <a:srgbClr val="0099CC"/>
                </a:solidFill>
                <a:latin typeface="Courier New" pitchFamily="49" charset="0"/>
                <a:cs typeface="Courier New" pitchFamily="49" charset="0"/>
              </a:rPr>
              <a:t>FirstName</a:t>
            </a:r>
            <a:r>
              <a:rPr lang="en-US" sz="2000" b="1" dirty="0">
                <a:solidFill>
                  <a:srgbClr val="0099CC"/>
                </a:solidFill>
                <a:latin typeface="Courier New" pitchFamily="49" charset="0"/>
                <a:cs typeface="Courier New" pitchFamily="49" charset="0"/>
              </a:rPr>
              <a:t>, </a:t>
            </a:r>
            <a:r>
              <a:rPr lang="en-US" sz="2000" b="1" dirty="0" err="1">
                <a:solidFill>
                  <a:srgbClr val="0099CC"/>
                </a:solidFill>
                <a:latin typeface="Courier New" pitchFamily="49" charset="0"/>
                <a:cs typeface="Courier New" pitchFamily="49" charset="0"/>
              </a:rPr>
              <a:t>LastName</a:t>
            </a:r>
            <a:r>
              <a:rPr lang="en-US" sz="2000" b="1" dirty="0">
                <a:solidFill>
                  <a:srgbClr val="0099CC"/>
                </a:solidFill>
                <a:latin typeface="Courier New" pitchFamily="49" charset="0"/>
                <a:cs typeface="Courier New" pitchFamily="49" charset="0"/>
              </a:rPr>
              <a:t>) </a:t>
            </a:r>
            <a:r>
              <a:rPr lang="en-US" sz="2000" b="1" dirty="0" smtClean="0">
                <a:solidFill>
                  <a:srgbClr val="0099CC"/>
                </a:solidFill>
                <a:latin typeface="Courier New" pitchFamily="49" charset="0"/>
                <a:cs typeface="Courier New" pitchFamily="49" charset="0"/>
              </a:rPr>
              <a:t>	    AS </a:t>
            </a:r>
            <a:r>
              <a:rPr lang="en-US" sz="2000" b="1" dirty="0" err="1">
                <a:solidFill>
                  <a:srgbClr val="0099CC"/>
                </a:solidFill>
                <a:latin typeface="Courier New" pitchFamily="49" charset="0"/>
                <a:cs typeface="Courier New" pitchFamily="49" charset="0"/>
              </a:rPr>
              <a:t>CustomerName</a:t>
            </a:r>
            <a:r>
              <a:rPr lang="en-US" sz="2000" b="1" dirty="0">
                <a:solidFill>
                  <a:srgbClr val="0099CC"/>
                </a:solidFill>
                <a:latin typeface="Courier New" pitchFamily="49" charset="0"/>
                <a:cs typeface="Courier New" pitchFamily="49" charset="0"/>
              </a:rPr>
              <a:t>,</a:t>
            </a:r>
          </a:p>
          <a:p>
            <a:pPr lvl="1" eaLnBrk="1" hangingPunct="1">
              <a:buNone/>
              <a:defRPr/>
            </a:pP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Sreet</a:t>
            </a:r>
            <a:r>
              <a:rPr lang="en-US" sz="2000" b="1" dirty="0" smtClean="0">
                <a:solidFill>
                  <a:srgbClr val="0099CC"/>
                </a:solidFill>
                <a:latin typeface="Courier New" pitchFamily="49" charset="0"/>
                <a:cs typeface="Courier New" pitchFamily="49" charset="0"/>
              </a:rPr>
              <a:t>, City, State, </a:t>
            </a:r>
            <a:r>
              <a:rPr lang="en-US" sz="2000" b="1" dirty="0" err="1" smtClean="0">
                <a:solidFill>
                  <a:srgbClr val="0099CC"/>
                </a:solidFill>
                <a:latin typeface="Courier New" pitchFamily="49" charset="0"/>
                <a:cs typeface="Courier New" pitchFamily="49" charset="0"/>
              </a:rPr>
              <a:t>ZipPostalCode</a:t>
            </a:r>
            <a:endParaRPr lang="en-US" sz="2000" b="1" dirty="0">
              <a:solidFill>
                <a:srgbClr val="0099CC"/>
              </a:solidFill>
              <a:latin typeface="Courier New" pitchFamily="49" charset="0"/>
              <a:cs typeface="Courier New" pitchFamily="49" charset="0"/>
            </a:endParaRPr>
          </a:p>
          <a:p>
            <a:pPr eaLnBrk="1" hangingPunct="1">
              <a:buNone/>
              <a:defRPr/>
            </a:pPr>
            <a:r>
              <a:rPr lang="en-US" sz="2000" b="1" dirty="0" smtClean="0">
                <a:solidFill>
                  <a:srgbClr val="0099CC"/>
                </a:solidFill>
                <a:latin typeface="Courier New" pitchFamily="49" charset="0"/>
                <a:cs typeface="Courier New" pitchFamily="49" charset="0"/>
              </a:rPr>
              <a:t>FROM 	    CUSTOMER</a:t>
            </a:r>
            <a:endParaRPr lang="en-US" sz="2000" b="1" dirty="0">
              <a:solidFill>
                <a:srgbClr val="0099CC"/>
              </a:solidFill>
              <a:latin typeface="Courier New" pitchFamily="49" charset="0"/>
              <a:cs typeface="Courier New" pitchFamily="49" charset="0"/>
            </a:endParaRPr>
          </a:p>
          <a:p>
            <a:pPr marL="57150" indent="0" eaLnBrk="1" hangingPunct="1">
              <a:buNone/>
              <a:defRPr/>
            </a:pPr>
            <a:r>
              <a:rPr lang="en-US" sz="2000" b="1" dirty="0" smtClean="0">
                <a:solidFill>
                  <a:srgbClr val="0099CC"/>
                </a:solidFill>
                <a:latin typeface="Courier New" pitchFamily="49" charset="0"/>
                <a:cs typeface="Courier New" pitchFamily="49" charset="0"/>
              </a:rPr>
              <a:t>ORDER </a:t>
            </a:r>
            <a:r>
              <a:rPr lang="en-US" sz="2000" b="1" dirty="0">
                <a:solidFill>
                  <a:srgbClr val="0099CC"/>
                </a:solidFill>
                <a:latin typeface="Courier New" pitchFamily="49" charset="0"/>
                <a:cs typeface="Courier New" pitchFamily="49" charset="0"/>
              </a:rPr>
              <a:t>BY </a:t>
            </a: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CustomerName</a:t>
            </a:r>
            <a:r>
              <a:rPr lang="en-US" sz="2000" b="1" dirty="0">
                <a:solidFill>
                  <a:srgbClr val="0099CC"/>
                </a:solidFill>
                <a:latin typeface="Courier New" pitchFamily="49" charset="0"/>
                <a:cs typeface="Courier New" pitchFamily="49" charset="0"/>
              </a:rPr>
              <a:t>;</a:t>
            </a:r>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60</a:t>
            </a:fld>
            <a:endParaRPr lang="en-US" smtClean="0"/>
          </a:p>
          <a:p>
            <a:endParaRPr lang="en-US"/>
          </a:p>
        </p:txBody>
      </p:sp>
    </p:spTree>
    <p:extLst>
      <p:ext uri="{BB962C8B-B14F-4D97-AF65-F5344CB8AC3E}">
        <p14:creationId xmlns:p14="http://schemas.microsoft.com/office/powerpoint/2010/main" val="3859432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2324237"/>
            <a:ext cx="8229600" cy="3370327"/>
          </a:xfrm>
          <a:prstGeom prst="rect">
            <a:avLst/>
          </a:prstGeom>
        </p:spPr>
      </p:pic>
      <p:sp>
        <p:nvSpPr>
          <p:cNvPr id="32770" name="Rectangle 2"/>
          <p:cNvSpPr>
            <a:spLocks noGrp="1" noChangeArrowheads="1"/>
          </p:cNvSpPr>
          <p:nvPr>
            <p:ph type="title"/>
          </p:nvPr>
        </p:nvSpPr>
        <p:spPr/>
        <p:txBody>
          <a:bodyPr/>
          <a:lstStyle/>
          <a:p>
            <a:pPr eaLnBrk="1" hangingPunct="1"/>
            <a:r>
              <a:rPr lang="en-US" dirty="0" smtClean="0"/>
              <a:t>User-Defined Functions IV</a:t>
            </a:r>
            <a:br>
              <a:rPr lang="en-US" dirty="0" smtClean="0"/>
            </a:br>
            <a:r>
              <a:rPr lang="en-US" sz="2800" dirty="0" smtClean="0"/>
              <a:t>The </a:t>
            </a:r>
            <a:r>
              <a:rPr lang="en-US" sz="2800" i="1" dirty="0" err="1" smtClean="0"/>
              <a:t>FirstNameFirst</a:t>
            </a:r>
            <a:r>
              <a:rPr lang="en-US" sz="2800" dirty="0" smtClean="0"/>
              <a:t> Function</a:t>
            </a:r>
            <a:endParaRPr lang="en-US" dirty="0" smtClean="0"/>
          </a:p>
        </p:txBody>
      </p:sp>
      <p:sp>
        <p:nvSpPr>
          <p:cNvPr id="43010" name="Rectangle 3"/>
          <p:cNvSpPr>
            <a:spLocks noGrp="1" noChangeArrowheads="1"/>
          </p:cNvSpPr>
          <p:nvPr>
            <p:ph type="body" idx="1"/>
          </p:nvPr>
        </p:nvSpPr>
        <p:spPr/>
        <p:txBody>
          <a:bodyPr/>
          <a:lstStyle/>
          <a:p>
            <a:pPr eaLnBrk="1" hangingPunct="1">
              <a:defRPr/>
            </a:pPr>
            <a:r>
              <a:rPr lang="en-US" dirty="0" err="1" smtClean="0"/>
              <a:t>FirstNameFirst</a:t>
            </a:r>
            <a:r>
              <a:rPr lang="en-US" dirty="0" smtClean="0"/>
              <a:t> function results:</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61</a:t>
            </a:fld>
            <a:endParaRPr lang="en-US" smtClean="0"/>
          </a:p>
          <a:p>
            <a:endParaRPr lang="en-US"/>
          </a:p>
        </p:txBody>
      </p:sp>
      <p:pic>
        <p:nvPicPr>
          <p:cNvPr id="5" name="Picture 4"/>
          <p:cNvPicPr>
            <a:picLocks noChangeAspect="1"/>
          </p:cNvPicPr>
          <p:nvPr/>
        </p:nvPicPr>
        <p:blipFill>
          <a:blip r:embed="rId4"/>
          <a:stretch>
            <a:fillRect/>
          </a:stretch>
        </p:blipFill>
        <p:spPr>
          <a:xfrm>
            <a:off x="457201" y="2143307"/>
            <a:ext cx="8229600" cy="3891876"/>
          </a:xfrm>
          <a:prstGeom prst="rect">
            <a:avLst/>
          </a:prstGeom>
        </p:spPr>
      </p:pic>
    </p:spTree>
    <p:extLst>
      <p:ext uri="{BB962C8B-B14F-4D97-AF65-F5344CB8AC3E}">
        <p14:creationId xmlns:p14="http://schemas.microsoft.com/office/powerpoint/2010/main" val="391625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pPr eaLnBrk="1" hangingPunct="1"/>
            <a:r>
              <a:rPr lang="en-US" smtClean="0"/>
              <a:t>Stored Procedures</a:t>
            </a:r>
          </a:p>
        </p:txBody>
      </p:sp>
      <p:sp>
        <p:nvSpPr>
          <p:cNvPr id="65540" name="Rectangle 3"/>
          <p:cNvSpPr>
            <a:spLocks noGrp="1" noChangeArrowheads="1"/>
          </p:cNvSpPr>
          <p:nvPr>
            <p:ph type="body" idx="4294967295"/>
          </p:nvPr>
        </p:nvSpPr>
        <p:spPr/>
        <p:txBody>
          <a:bodyPr/>
          <a:lstStyle/>
          <a:p>
            <a:pPr eaLnBrk="1" hangingPunct="1">
              <a:lnSpc>
                <a:spcPct val="80000"/>
              </a:lnSpc>
            </a:pPr>
            <a:r>
              <a:rPr lang="en-US" sz="2400" smtClean="0"/>
              <a:t>A </a:t>
            </a:r>
            <a:r>
              <a:rPr lang="en-US" sz="2400" b="1" smtClean="0">
                <a:solidFill>
                  <a:srgbClr val="0099CC"/>
                </a:solidFill>
              </a:rPr>
              <a:t>stored procedure</a:t>
            </a:r>
            <a:r>
              <a:rPr lang="en-US" sz="2400" smtClean="0">
                <a:solidFill>
                  <a:srgbClr val="0099CC"/>
                </a:solidFill>
              </a:rPr>
              <a:t> </a:t>
            </a:r>
            <a:r>
              <a:rPr lang="en-US" sz="2400" smtClean="0"/>
              <a:t>is a compiled program stored within the database.</a:t>
            </a:r>
            <a:endParaRPr lang="en-US" sz="2400" smtClean="0">
              <a:solidFill>
                <a:srgbClr val="FF9900"/>
              </a:solidFill>
            </a:endParaRPr>
          </a:p>
          <a:p>
            <a:pPr eaLnBrk="1" hangingPunct="1">
              <a:lnSpc>
                <a:spcPct val="80000"/>
              </a:lnSpc>
            </a:pPr>
            <a:r>
              <a:rPr lang="en-US" sz="2400" smtClean="0"/>
              <a:t>Stored procedures are programs that can: </a:t>
            </a:r>
          </a:p>
          <a:p>
            <a:pPr lvl="1" eaLnBrk="1" hangingPunct="1">
              <a:lnSpc>
                <a:spcPct val="80000"/>
              </a:lnSpc>
            </a:pPr>
            <a:r>
              <a:rPr lang="en-US" sz="2000" smtClean="0"/>
              <a:t>Have parameters.</a:t>
            </a:r>
          </a:p>
          <a:p>
            <a:pPr lvl="1" eaLnBrk="1" hangingPunct="1">
              <a:lnSpc>
                <a:spcPct val="80000"/>
              </a:lnSpc>
            </a:pPr>
            <a:r>
              <a:rPr lang="en-US" sz="2000" smtClean="0"/>
              <a:t>Invoke other procedures and functions.</a:t>
            </a:r>
          </a:p>
          <a:p>
            <a:pPr lvl="1" eaLnBrk="1" hangingPunct="1">
              <a:lnSpc>
                <a:spcPct val="80000"/>
              </a:lnSpc>
            </a:pPr>
            <a:r>
              <a:rPr lang="en-US" sz="2000" smtClean="0"/>
              <a:t>Return values.</a:t>
            </a:r>
          </a:p>
          <a:p>
            <a:pPr lvl="1" eaLnBrk="1" hangingPunct="1">
              <a:lnSpc>
                <a:spcPct val="80000"/>
              </a:lnSpc>
            </a:pPr>
            <a:r>
              <a:rPr lang="en-US" sz="2000" smtClean="0"/>
              <a:t>Raise exceptions.</a:t>
            </a:r>
          </a:p>
          <a:p>
            <a:pPr eaLnBrk="1" hangingPunct="1">
              <a:lnSpc>
                <a:spcPct val="80000"/>
              </a:lnSpc>
            </a:pPr>
            <a:r>
              <a:rPr lang="en-US" sz="2400" smtClean="0"/>
              <a:t>Creating stored procedures:</a:t>
            </a:r>
          </a:p>
          <a:p>
            <a:pPr lvl="1" eaLnBrk="1" hangingPunct="1">
              <a:lnSpc>
                <a:spcPct val="80000"/>
              </a:lnSpc>
            </a:pPr>
            <a:r>
              <a:rPr lang="en-US" sz="2000" smtClean="0"/>
              <a:t>Write a stored procedure in a text file and process the commands using the MySQL Query Browser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62</a:t>
            </a:fld>
            <a:endParaRPr lang="en-US" smtClean="0"/>
          </a:p>
          <a:p>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583565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63</a:t>
            </a:fld>
            <a:endParaRPr lang="en-US" smtClean="0"/>
          </a:p>
          <a:p>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609600"/>
            <a:ext cx="5832475" cy="2890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64</a:t>
            </a:fld>
            <a:endParaRPr lang="en-US" smtClean="0"/>
          </a:p>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09078"/>
            <a:ext cx="8130857" cy="4286857"/>
          </a:xfrm>
          <a:prstGeom prst="rect">
            <a:avLst/>
          </a:prstGeom>
        </p:spPr>
      </p:pic>
      <p:sp>
        <p:nvSpPr>
          <p:cNvPr id="68612" name="Rectangle 2"/>
          <p:cNvSpPr>
            <a:spLocks noGrp="1" noChangeArrowheads="1"/>
          </p:cNvSpPr>
          <p:nvPr>
            <p:ph type="title"/>
          </p:nvPr>
        </p:nvSpPr>
        <p:spPr/>
        <p:txBody>
          <a:bodyPr/>
          <a:lstStyle/>
          <a:p>
            <a:pPr eaLnBrk="1" hangingPunct="1"/>
            <a:r>
              <a:rPr lang="en-US" smtClean="0"/>
              <a:t>Running Stored Procedures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65</a:t>
            </a:fld>
            <a:endParaRPr lang="en-US" smtClean="0"/>
          </a:p>
          <a:p>
            <a:endParaRPr lang="en-US" dirty="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pPr eaLnBrk="1" hangingPunct="1"/>
            <a:r>
              <a:rPr lang="en-US" smtClean="0"/>
              <a:t>Triggers</a:t>
            </a:r>
          </a:p>
        </p:txBody>
      </p:sp>
      <p:sp>
        <p:nvSpPr>
          <p:cNvPr id="69636" name="Rectangle 3"/>
          <p:cNvSpPr>
            <a:spLocks noGrp="1" noChangeArrowheads="1"/>
          </p:cNvSpPr>
          <p:nvPr>
            <p:ph type="body" idx="1"/>
          </p:nvPr>
        </p:nvSpPr>
        <p:spPr/>
        <p:txBody>
          <a:bodyPr/>
          <a:lstStyle/>
          <a:p>
            <a:pPr eaLnBrk="1" hangingPunct="1">
              <a:lnSpc>
                <a:spcPct val="80000"/>
              </a:lnSpc>
            </a:pPr>
            <a:r>
              <a:rPr lang="en-US" sz="2000" smtClean="0"/>
              <a:t>An SQL Server </a:t>
            </a:r>
            <a:r>
              <a:rPr lang="en-US" sz="2000" b="1" smtClean="0">
                <a:solidFill>
                  <a:srgbClr val="0099CC"/>
                </a:solidFill>
              </a:rPr>
              <a:t>trigger</a:t>
            </a:r>
            <a:r>
              <a:rPr lang="en-US" sz="2000" smtClean="0"/>
              <a:t> is invoked when a specified database activity occurs.</a:t>
            </a:r>
          </a:p>
          <a:p>
            <a:pPr eaLnBrk="1" hangingPunct="1">
              <a:lnSpc>
                <a:spcPct val="80000"/>
              </a:lnSpc>
            </a:pPr>
            <a:r>
              <a:rPr lang="en-US" sz="2000" smtClean="0"/>
              <a:t>Triggers can be used to: </a:t>
            </a:r>
          </a:p>
          <a:p>
            <a:pPr lvl="1" eaLnBrk="1" hangingPunct="1">
              <a:lnSpc>
                <a:spcPct val="80000"/>
              </a:lnSpc>
            </a:pPr>
            <a:r>
              <a:rPr lang="en-US" sz="1800" smtClean="0"/>
              <a:t>Enforce business rules.</a:t>
            </a:r>
          </a:p>
          <a:p>
            <a:pPr lvl="1" eaLnBrk="1" hangingPunct="1">
              <a:lnSpc>
                <a:spcPct val="80000"/>
              </a:lnSpc>
            </a:pPr>
            <a:r>
              <a:rPr lang="en-US" sz="1800" smtClean="0"/>
              <a:t>Set complex default values.</a:t>
            </a:r>
          </a:p>
          <a:p>
            <a:pPr lvl="1" eaLnBrk="1" hangingPunct="1">
              <a:lnSpc>
                <a:spcPct val="80000"/>
              </a:lnSpc>
            </a:pPr>
            <a:r>
              <a:rPr lang="en-US" sz="1800" smtClean="0"/>
              <a:t>Update views.</a:t>
            </a:r>
          </a:p>
          <a:p>
            <a:pPr lvl="1" eaLnBrk="1" hangingPunct="1">
              <a:lnSpc>
                <a:spcPct val="80000"/>
              </a:lnSpc>
            </a:pPr>
            <a:r>
              <a:rPr lang="en-US" sz="1800" smtClean="0"/>
              <a:t>Implement referential integrity actions.</a:t>
            </a:r>
          </a:p>
          <a:p>
            <a:pPr eaLnBrk="1" hangingPunct="1">
              <a:lnSpc>
                <a:spcPct val="80000"/>
              </a:lnSpc>
            </a:pPr>
            <a:r>
              <a:rPr lang="en-US" sz="2000" smtClean="0"/>
              <a:t>MySQL Server only supports </a:t>
            </a:r>
            <a:r>
              <a:rPr lang="en-US" sz="2000" b="1" smtClean="0">
                <a:solidFill>
                  <a:srgbClr val="0099CC"/>
                </a:solidFill>
              </a:rPr>
              <a:t>BEFORE</a:t>
            </a:r>
            <a:r>
              <a:rPr lang="en-US" sz="2000" smtClean="0"/>
              <a:t> and </a:t>
            </a:r>
            <a:r>
              <a:rPr lang="en-US" sz="2000" b="1" smtClean="0">
                <a:solidFill>
                  <a:srgbClr val="0099CC"/>
                </a:solidFill>
              </a:rPr>
              <a:t>AFTER</a:t>
            </a:r>
            <a:r>
              <a:rPr lang="en-US" sz="2000" smtClean="0"/>
              <a:t> triggers.</a:t>
            </a:r>
          </a:p>
          <a:p>
            <a:pPr lvl="1" eaLnBrk="1" hangingPunct="1">
              <a:lnSpc>
                <a:spcPct val="80000"/>
              </a:lnSpc>
            </a:pPr>
            <a:r>
              <a:rPr lang="en-US" sz="1600" smtClean="0"/>
              <a:t>Without the INSTEAD OF trigger, triggers on SQL views are not supported.</a:t>
            </a:r>
          </a:p>
          <a:p>
            <a:pPr eaLnBrk="1" hangingPunct="1">
              <a:lnSpc>
                <a:spcPct val="80000"/>
              </a:lnSpc>
            </a:pPr>
            <a:r>
              <a:rPr lang="en-US" sz="2000" smtClean="0"/>
              <a:t>MySQL trigger support is very limited, and triggers may not be used to:</a:t>
            </a:r>
          </a:p>
          <a:p>
            <a:pPr lvl="1" eaLnBrk="1" hangingPunct="1">
              <a:lnSpc>
                <a:spcPct val="80000"/>
              </a:lnSpc>
            </a:pPr>
            <a:r>
              <a:rPr lang="en-US" sz="1800" smtClean="0"/>
              <a:t>Make a change in the table that fired the trigger.</a:t>
            </a:r>
          </a:p>
          <a:p>
            <a:pPr lvl="1" eaLnBrk="1" hangingPunct="1">
              <a:lnSpc>
                <a:spcPct val="80000"/>
              </a:lnSpc>
            </a:pPr>
            <a:r>
              <a:rPr lang="en-US" sz="1800" smtClean="0"/>
              <a:t>Return an output value</a:t>
            </a:r>
            <a:r>
              <a:rPr lang="en-US" sz="1800" smtClean="0">
                <a:cs typeface="Arial" panose="020B0604020202020204" pitchFamily="34" charset="0"/>
              </a:rPr>
              <a:t>—t</a:t>
            </a:r>
            <a:r>
              <a:rPr lang="en-US" sz="1800" smtClean="0"/>
              <a:t>riggers can use the LEAVE keyword to exit without returning a value.</a:t>
            </a:r>
          </a:p>
          <a:p>
            <a:pPr lvl="1" eaLnBrk="1" hangingPunct="1">
              <a:lnSpc>
                <a:spcPct val="80000"/>
              </a:lnSpc>
            </a:pPr>
            <a:r>
              <a:rPr lang="en-US" sz="1800" smtClean="0"/>
              <a:t>Make implicit or explicit ROLLBACKs of COMMITs.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66</a:t>
            </a:fld>
            <a:endParaRPr lang="en-US" smtClean="0"/>
          </a:p>
          <a:p>
            <a:endParaRPr lang="en-US" dirty="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06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1600200"/>
            <a:ext cx="6877050" cy="403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9" name="Rectangle 2"/>
          <p:cNvSpPr>
            <a:spLocks noGrp="1" noChangeArrowheads="1"/>
          </p:cNvSpPr>
          <p:nvPr>
            <p:ph type="title"/>
          </p:nvPr>
        </p:nvSpPr>
        <p:spPr/>
        <p:txBody>
          <a:bodyPr/>
          <a:lstStyle/>
          <a:p>
            <a:pPr eaLnBrk="1" hangingPunct="1"/>
            <a:r>
              <a:rPr lang="en-US" smtClean="0"/>
              <a:t>Triggers Comparison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67</a:t>
            </a:fld>
            <a:endParaRPr lang="en-US" smtClean="0"/>
          </a:p>
          <a:p>
            <a:endParaRPr lang="en-US" dirty="0"/>
          </a:p>
        </p:txBody>
      </p:sp>
    </p:spTree>
  </p:cSld>
  <p:clrMapOvr>
    <a:masterClrMapping/>
  </p:clrMapOvr>
  <p:transition>
    <p:pull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Auer\AppData\Local\Temp\SNAGHTMLf6cf6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57" y="1464668"/>
            <a:ext cx="8094000" cy="4350000"/>
          </a:xfrm>
          <a:prstGeom prst="rect">
            <a:avLst/>
          </a:prstGeom>
          <a:noFill/>
          <a:extLst>
            <a:ext uri="{909E8E84-426E-40DD-AFC4-6F175D3DCCD1}">
              <a14:hiddenFill xmlns:a14="http://schemas.microsoft.com/office/drawing/2010/main">
                <a:solidFill>
                  <a:srgbClr val="FFFFFF"/>
                </a:solidFill>
              </a14:hiddenFill>
            </a:ext>
          </a:extLst>
        </p:spPr>
      </p:pic>
      <p:sp>
        <p:nvSpPr>
          <p:cNvPr id="71682" name="Title 1"/>
          <p:cNvSpPr>
            <a:spLocks noGrp="1"/>
          </p:cNvSpPr>
          <p:nvPr>
            <p:ph type="title"/>
          </p:nvPr>
        </p:nvSpPr>
        <p:spPr/>
        <p:txBody>
          <a:bodyPr/>
          <a:lstStyle/>
          <a:p>
            <a:r>
              <a:rPr lang="en-US" smtClean="0"/>
              <a:t>Adding the PRICELIST Table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68</a:t>
            </a:fld>
            <a:endParaRPr lang="en-US" smtClean="0"/>
          </a:p>
          <a:p>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0" y="457200"/>
            <a:ext cx="6673850" cy="529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69</a:t>
            </a:fld>
            <a:endParaRPr lang="en-US" smtClean="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183563" cy="302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Rectangle 2"/>
          <p:cNvSpPr>
            <a:spLocks noGrp="1" noChangeArrowheads="1"/>
          </p:cNvSpPr>
          <p:nvPr>
            <p:ph type="title"/>
          </p:nvPr>
        </p:nvSpPr>
        <p:spPr/>
        <p:txBody>
          <a:bodyPr/>
          <a:lstStyle/>
          <a:p>
            <a:pPr eaLnBrk="1" hangingPunct="1"/>
            <a:r>
              <a:rPr lang="en-US" sz="3200" smtClean="0"/>
              <a:t>View Ridge Gallery Database Design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a:t>
            </a:fld>
            <a:endParaRPr lang="en-US" smtClean="0"/>
          </a:p>
          <a:p>
            <a:endParaRPr lang="en-US" dirty="0"/>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288" y="381000"/>
            <a:ext cx="6673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70</a:t>
            </a:fld>
            <a:endParaRPr lang="en-US" smtClean="0"/>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92906"/>
            <a:ext cx="8213524" cy="4286857"/>
          </a:xfrm>
          <a:prstGeom prst="rect">
            <a:avLst/>
          </a:prstGeom>
        </p:spPr>
      </p:pic>
      <p:sp>
        <p:nvSpPr>
          <p:cNvPr id="74756" name="Rectangle 2"/>
          <p:cNvSpPr>
            <a:spLocks noGrp="1" noChangeArrowheads="1"/>
          </p:cNvSpPr>
          <p:nvPr>
            <p:ph type="title"/>
          </p:nvPr>
        </p:nvSpPr>
        <p:spPr/>
        <p:txBody>
          <a:bodyPr/>
          <a:lstStyle/>
          <a:p>
            <a:pPr eaLnBrk="1" hangingPunct="1"/>
            <a:r>
              <a:rPr lang="en-US" smtClean="0"/>
              <a:t>Running Triggers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71</a:t>
            </a:fld>
            <a:endParaRPr lang="en-US" smtClean="0"/>
          </a:p>
          <a:p>
            <a:endParaRPr lang="en-US" dirty="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199" y="1479563"/>
            <a:ext cx="8195809" cy="4286857"/>
          </a:xfrm>
          <a:prstGeom prst="rect">
            <a:avLst/>
          </a:prstGeom>
        </p:spPr>
      </p:pic>
      <p:sp>
        <p:nvSpPr>
          <p:cNvPr id="75780" name="Rectangle 2"/>
          <p:cNvSpPr>
            <a:spLocks noGrp="1" noChangeArrowheads="1"/>
          </p:cNvSpPr>
          <p:nvPr>
            <p:ph type="title"/>
          </p:nvPr>
        </p:nvSpPr>
        <p:spPr/>
        <p:txBody>
          <a:bodyPr/>
          <a:lstStyle/>
          <a:p>
            <a:pPr eaLnBrk="1" hangingPunct="1"/>
            <a:r>
              <a:rPr lang="en-US" smtClean="0"/>
              <a:t>Safe Updates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72</a:t>
            </a:fld>
            <a:endParaRPr lang="en-US" smtClean="0"/>
          </a:p>
          <a:p>
            <a:endParaRPr lang="en-US" dirty="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13460" y="1470660"/>
            <a:ext cx="6834000" cy="4779333"/>
          </a:xfrm>
          <a:prstGeom prst="rect">
            <a:avLst/>
          </a:prstGeom>
        </p:spPr>
      </p:pic>
      <p:sp>
        <p:nvSpPr>
          <p:cNvPr id="76803" name="Rectangle 2"/>
          <p:cNvSpPr>
            <a:spLocks noGrp="1" noChangeArrowheads="1"/>
          </p:cNvSpPr>
          <p:nvPr>
            <p:ph type="title"/>
          </p:nvPr>
        </p:nvSpPr>
        <p:spPr/>
        <p:txBody>
          <a:bodyPr/>
          <a:lstStyle/>
          <a:p>
            <a:pPr eaLnBrk="1" hangingPunct="1"/>
            <a:r>
              <a:rPr lang="en-US" smtClean="0"/>
              <a:t>Safe Updates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73</a:t>
            </a:fld>
            <a:endParaRPr lang="en-US" smtClean="0"/>
          </a:p>
          <a:p>
            <a:endParaRPr lang="en-US" dirty="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Auer\AppData\Local\Temp\SNAGHTMLf7453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95" y="1447800"/>
            <a:ext cx="8115905" cy="4240952"/>
          </a:xfrm>
          <a:prstGeom prst="rect">
            <a:avLst/>
          </a:prstGeom>
          <a:noFill/>
          <a:extLst>
            <a:ext uri="{909E8E84-426E-40DD-AFC4-6F175D3DCCD1}">
              <a14:hiddenFill xmlns:a14="http://schemas.microsoft.com/office/drawing/2010/main">
                <a:solidFill>
                  <a:srgbClr val="FFFFFF"/>
                </a:solidFill>
              </a14:hiddenFill>
            </a:ext>
          </a:extLst>
        </p:spPr>
      </p:pic>
      <p:sp>
        <p:nvSpPr>
          <p:cNvPr id="76803" name="Rectangle 2"/>
          <p:cNvSpPr>
            <a:spLocks noGrp="1" noChangeArrowheads="1"/>
          </p:cNvSpPr>
          <p:nvPr>
            <p:ph type="title"/>
          </p:nvPr>
        </p:nvSpPr>
        <p:spPr/>
        <p:txBody>
          <a:bodyPr/>
          <a:lstStyle/>
          <a:p>
            <a:pPr eaLnBrk="1" hangingPunct="1"/>
            <a:r>
              <a:rPr lang="en-US" dirty="0" smtClean="0"/>
              <a:t>SHOW TRIGGERS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74</a:t>
            </a:fld>
            <a:endParaRPr lang="en-US" smtClean="0"/>
          </a:p>
          <a:p>
            <a:endParaRPr lang="en-US" dirty="0"/>
          </a:p>
        </p:txBody>
      </p:sp>
    </p:spTree>
    <p:extLst>
      <p:ext uri="{BB962C8B-B14F-4D97-AF65-F5344CB8AC3E}">
        <p14:creationId xmlns:p14="http://schemas.microsoft.com/office/powerpoint/2010/main" val="3687929439"/>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1" y="1478280"/>
            <a:ext cx="8154000" cy="4362000"/>
          </a:xfrm>
          <a:prstGeom prst="rect">
            <a:avLst/>
          </a:prstGeom>
        </p:spPr>
      </p:pic>
      <p:sp>
        <p:nvSpPr>
          <p:cNvPr id="76803" name="Rectangle 2"/>
          <p:cNvSpPr>
            <a:spLocks noGrp="1" noChangeArrowheads="1"/>
          </p:cNvSpPr>
          <p:nvPr>
            <p:ph type="title"/>
          </p:nvPr>
        </p:nvSpPr>
        <p:spPr/>
        <p:txBody>
          <a:bodyPr/>
          <a:lstStyle/>
          <a:p>
            <a:pPr eaLnBrk="1" hangingPunct="1"/>
            <a:r>
              <a:rPr lang="en-US" dirty="0" smtClean="0"/>
              <a:t>Table Editor Triggers Tab</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75</a:t>
            </a:fld>
            <a:endParaRPr lang="en-US" smtClean="0"/>
          </a:p>
          <a:p>
            <a:endParaRPr lang="en-US" dirty="0"/>
          </a:p>
        </p:txBody>
      </p:sp>
    </p:spTree>
    <p:extLst>
      <p:ext uri="{BB962C8B-B14F-4D97-AF65-F5344CB8AC3E}">
        <p14:creationId xmlns:p14="http://schemas.microsoft.com/office/powerpoint/2010/main" val="1469621666"/>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p:txBody>
          <a:bodyPr/>
          <a:lstStyle/>
          <a:p>
            <a:pPr eaLnBrk="1" hangingPunct="1"/>
            <a:r>
              <a:rPr lang="en-US" smtClean="0"/>
              <a:t>Concurrency Control</a:t>
            </a:r>
          </a:p>
        </p:txBody>
      </p:sp>
      <p:sp>
        <p:nvSpPr>
          <p:cNvPr id="77828" name="Rectangle 3"/>
          <p:cNvSpPr>
            <a:spLocks noGrp="1" noChangeArrowheads="1"/>
          </p:cNvSpPr>
          <p:nvPr>
            <p:ph type="body" idx="1"/>
          </p:nvPr>
        </p:nvSpPr>
        <p:spPr/>
        <p:txBody>
          <a:bodyPr/>
          <a:lstStyle/>
          <a:p>
            <a:pPr eaLnBrk="1" hangingPunct="1">
              <a:lnSpc>
                <a:spcPct val="90000"/>
              </a:lnSpc>
            </a:pPr>
            <a:r>
              <a:rPr lang="en-US" sz="2400" smtClean="0"/>
              <a:t>One factor determines the concurrency control behavior of MySQL:</a:t>
            </a:r>
          </a:p>
          <a:p>
            <a:pPr lvl="1" eaLnBrk="1" hangingPunct="1">
              <a:lnSpc>
                <a:spcPct val="90000"/>
              </a:lnSpc>
            </a:pPr>
            <a:r>
              <a:rPr lang="en-US" sz="2000" smtClean="0"/>
              <a:t>Transaction isolation level</a:t>
            </a:r>
          </a:p>
          <a:p>
            <a:pPr eaLnBrk="1" hangingPunct="1">
              <a:lnSpc>
                <a:spcPct val="90000"/>
              </a:lnSpc>
            </a:pPr>
            <a:r>
              <a:rPr lang="en-US" sz="2400" smtClean="0"/>
              <a:t>Lock types include:</a:t>
            </a:r>
          </a:p>
          <a:p>
            <a:pPr lvl="1" eaLnBrk="1" hangingPunct="1">
              <a:lnSpc>
                <a:spcPct val="90000"/>
              </a:lnSpc>
            </a:pPr>
            <a:r>
              <a:rPr lang="en-US" sz="2000" smtClean="0"/>
              <a:t>Record locks</a:t>
            </a:r>
            <a:r>
              <a:rPr lang="en-US" sz="2000" smtClean="0">
                <a:cs typeface="Arial" panose="020B0604020202020204" pitchFamily="34" charset="0"/>
              </a:rPr>
              <a:t>—</a:t>
            </a:r>
            <a:r>
              <a:rPr lang="en-US" sz="2000" smtClean="0"/>
              <a:t>a lock on the index record</a:t>
            </a:r>
          </a:p>
          <a:p>
            <a:pPr lvl="1" eaLnBrk="1" hangingPunct="1">
              <a:lnSpc>
                <a:spcPct val="90000"/>
              </a:lnSpc>
            </a:pPr>
            <a:r>
              <a:rPr lang="en-US" sz="2000" smtClean="0"/>
              <a:t>Gap locks</a:t>
            </a:r>
            <a:r>
              <a:rPr lang="en-US" sz="2000" smtClean="0">
                <a:cs typeface="Arial" panose="020B0604020202020204" pitchFamily="34" charset="0"/>
              </a:rPr>
              <a:t>—</a:t>
            </a:r>
            <a:r>
              <a:rPr lang="en-US" sz="2000" smtClean="0"/>
              <a:t>generally, a lock on the unused index numbers between index records (see the MySQL documentation)</a:t>
            </a:r>
          </a:p>
          <a:p>
            <a:pPr lvl="1" eaLnBrk="1" hangingPunct="1">
              <a:lnSpc>
                <a:spcPct val="90000"/>
              </a:lnSpc>
            </a:pPr>
            <a:r>
              <a:rPr lang="en-US" sz="2000" smtClean="0"/>
              <a:t>Next-Key locks</a:t>
            </a:r>
            <a:r>
              <a:rPr lang="en-US" sz="2000" smtClean="0">
                <a:cs typeface="Arial" panose="020B0604020202020204" pitchFamily="34" charset="0"/>
              </a:rPr>
              <a:t>—</a:t>
            </a:r>
            <a:r>
              <a:rPr lang="en-US" sz="2000" smtClean="0"/>
              <a:t>a combined record lock on the index record together with a gap lock on the unused index numbers before the index record itself</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76</a:t>
            </a:fld>
            <a:endParaRPr lang="en-US" smtClean="0"/>
          </a:p>
          <a:p>
            <a:endParaRPr lang="en-US" dirty="0"/>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1536700"/>
            <a:ext cx="8269287"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Rectangle 2"/>
          <p:cNvSpPr>
            <a:spLocks noGrp="1" noChangeArrowheads="1"/>
          </p:cNvSpPr>
          <p:nvPr>
            <p:ph type="title"/>
          </p:nvPr>
        </p:nvSpPr>
        <p:spPr/>
        <p:txBody>
          <a:bodyPr/>
          <a:lstStyle/>
          <a:p>
            <a:pPr eaLnBrk="1" hangingPunct="1"/>
            <a:r>
              <a:rPr lang="en-US" sz="4000" smtClean="0"/>
              <a:t>MySQL Concurrency Options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77</a:t>
            </a:fld>
            <a:endParaRPr lang="en-US" smtClean="0"/>
          </a:p>
          <a:p>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21690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Rectangle 2"/>
          <p:cNvSpPr>
            <a:spLocks noGrp="1" noChangeArrowheads="1"/>
          </p:cNvSpPr>
          <p:nvPr>
            <p:ph type="title"/>
          </p:nvPr>
        </p:nvSpPr>
        <p:spPr/>
        <p:txBody>
          <a:bodyPr/>
          <a:lstStyle/>
          <a:p>
            <a:pPr eaLnBrk="1" hangingPunct="1"/>
            <a:r>
              <a:rPr lang="en-US" sz="3600" smtClean="0"/>
              <a:t>MySQL Security Model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78</a:t>
            </a:fld>
            <a:endParaRPr lang="en-US" smtClean="0"/>
          </a:p>
          <a:p>
            <a:endParaRPr lang="en-US" dirty="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Auer\AppData\Local\Temp\SNAGHTMLf7640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446054"/>
            <a:ext cx="8225334" cy="3790857"/>
          </a:xfrm>
          <a:prstGeom prst="rect">
            <a:avLst/>
          </a:prstGeom>
          <a:noFill/>
          <a:extLst>
            <a:ext uri="{909E8E84-426E-40DD-AFC4-6F175D3DCCD1}">
              <a14:hiddenFill xmlns:a14="http://schemas.microsoft.com/office/drawing/2010/main">
                <a:solidFill>
                  <a:srgbClr val="FFFFFF"/>
                </a:solidFill>
              </a14:hiddenFill>
            </a:ext>
          </a:extLst>
        </p:spPr>
      </p:pic>
      <p:sp>
        <p:nvSpPr>
          <p:cNvPr id="80900" name="Title 1"/>
          <p:cNvSpPr>
            <a:spLocks noGrp="1"/>
          </p:cNvSpPr>
          <p:nvPr>
            <p:ph type="title"/>
          </p:nvPr>
        </p:nvSpPr>
        <p:spPr/>
        <p:txBody>
          <a:bodyPr/>
          <a:lstStyle/>
          <a:p>
            <a:pPr eaLnBrk="1" hangingPunct="1"/>
            <a:r>
              <a:rPr lang="en-US" sz="3200" smtClean="0"/>
              <a:t>MySQL Server Administration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79</a:t>
            </a:fld>
            <a:endParaRPr lang="en-US"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uer\AppData\Local\Temp\SNAGHTMLf5508d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3054"/>
            <a:ext cx="8166285" cy="4517143"/>
          </a:xfrm>
          <a:prstGeom prst="rect">
            <a:avLst/>
          </a:prstGeom>
          <a:noFill/>
          <a:extLst>
            <a:ext uri="{909E8E84-426E-40DD-AFC4-6F175D3DCCD1}">
              <a14:hiddenFill xmlns:a14="http://schemas.microsoft.com/office/drawing/2010/main">
                <a:solidFill>
                  <a:srgbClr val="FFFFFF"/>
                </a:solidFill>
              </a14:hiddenFill>
            </a:ext>
          </a:extLst>
        </p:spPr>
      </p:pic>
      <p:sp>
        <p:nvSpPr>
          <p:cNvPr id="16387" name="Title 1"/>
          <p:cNvSpPr>
            <a:spLocks noGrp="1"/>
          </p:cNvSpPr>
          <p:nvPr>
            <p:ph type="title"/>
          </p:nvPr>
        </p:nvSpPr>
        <p:spPr>
          <a:xfrm>
            <a:off x="457200" y="274638"/>
            <a:ext cx="8229600" cy="1325562"/>
          </a:xfrm>
        </p:spPr>
        <p:txBody>
          <a:bodyPr/>
          <a:lstStyle/>
          <a:p>
            <a:pPr eaLnBrk="1" hangingPunct="1"/>
            <a:r>
              <a:rPr lang="en-US" sz="3600" dirty="0" smtClean="0"/>
              <a:t>MySQL 5.6 Utilities:</a:t>
            </a:r>
            <a:r>
              <a:rPr lang="en-US" dirty="0" smtClean="0"/>
              <a:t/>
            </a:r>
            <a:br>
              <a:rPr lang="en-US" dirty="0" smtClean="0"/>
            </a:br>
            <a:r>
              <a:rPr lang="en-US" sz="3200" dirty="0" smtClean="0"/>
              <a:t>MySQL Command Line Client</a:t>
            </a:r>
            <a:endParaRPr lang="en-US"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a:t>
            </a:fld>
            <a:endParaRPr lang="en-US" smtClean="0"/>
          </a:p>
          <a:p>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uer\AppData\Local\Temp\SNAGHTMLf7727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57" y="1466943"/>
            <a:ext cx="8113143" cy="3790857"/>
          </a:xfrm>
          <a:prstGeom prst="rect">
            <a:avLst/>
          </a:prstGeom>
          <a:noFill/>
          <a:extLst>
            <a:ext uri="{909E8E84-426E-40DD-AFC4-6F175D3DCCD1}">
              <a14:hiddenFill xmlns:a14="http://schemas.microsoft.com/office/drawing/2010/main">
                <a:solidFill>
                  <a:srgbClr val="FFFFFF"/>
                </a:solidFill>
              </a14:hiddenFill>
            </a:ext>
          </a:extLst>
        </p:spPr>
      </p:pic>
      <p:sp>
        <p:nvSpPr>
          <p:cNvPr id="81924" name="Title 1"/>
          <p:cNvSpPr>
            <a:spLocks noGrp="1"/>
          </p:cNvSpPr>
          <p:nvPr>
            <p:ph type="title"/>
          </p:nvPr>
        </p:nvSpPr>
        <p:spPr/>
        <p:txBody>
          <a:bodyPr/>
          <a:lstStyle/>
          <a:p>
            <a:pPr eaLnBrk="1" hangingPunct="1"/>
            <a:r>
              <a:rPr lang="en-US" sz="3200" smtClean="0"/>
              <a:t>MySQL Server Administration:</a:t>
            </a:r>
            <a:br>
              <a:rPr lang="en-US" sz="3200" smtClean="0"/>
            </a:br>
            <a:r>
              <a:rPr lang="en-US" sz="3200" smtClean="0"/>
              <a:t>Server Status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80</a:t>
            </a:fld>
            <a:endParaRPr lang="en-US" smtClean="0"/>
          </a:p>
          <a:p>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Auer\AppData\Local\Temp\SNAGHTMLf78086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81" y="1443574"/>
            <a:ext cx="8207619" cy="3755429"/>
          </a:xfrm>
          <a:prstGeom prst="rect">
            <a:avLst/>
          </a:prstGeom>
          <a:noFill/>
          <a:extLst>
            <a:ext uri="{909E8E84-426E-40DD-AFC4-6F175D3DCCD1}">
              <a14:hiddenFill xmlns:a14="http://schemas.microsoft.com/office/drawing/2010/main">
                <a:solidFill>
                  <a:srgbClr val="FFFFFF"/>
                </a:solidFill>
              </a14:hiddenFill>
            </a:ext>
          </a:extLst>
        </p:spPr>
      </p:pic>
      <p:sp>
        <p:nvSpPr>
          <p:cNvPr id="82948" name="Title 1"/>
          <p:cNvSpPr>
            <a:spLocks noGrp="1"/>
          </p:cNvSpPr>
          <p:nvPr>
            <p:ph type="title"/>
          </p:nvPr>
        </p:nvSpPr>
        <p:spPr/>
        <p:txBody>
          <a:bodyPr/>
          <a:lstStyle/>
          <a:p>
            <a:pPr eaLnBrk="1" hangingPunct="1"/>
            <a:r>
              <a:rPr lang="en-US" sz="3200" smtClean="0"/>
              <a:t>MySQL Logins and Privileges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81</a:t>
            </a:fld>
            <a:endParaRPr lang="en-US" smtClean="0"/>
          </a:p>
          <a:p>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522298"/>
            <a:ext cx="8156571" cy="3700667"/>
          </a:xfrm>
          <a:prstGeom prst="rect">
            <a:avLst/>
          </a:prstGeom>
        </p:spPr>
      </p:pic>
      <p:sp>
        <p:nvSpPr>
          <p:cNvPr id="83972" name="Title 1"/>
          <p:cNvSpPr>
            <a:spLocks noGrp="1"/>
          </p:cNvSpPr>
          <p:nvPr>
            <p:ph type="title"/>
          </p:nvPr>
        </p:nvSpPr>
        <p:spPr/>
        <p:txBody>
          <a:bodyPr/>
          <a:lstStyle/>
          <a:p>
            <a:pPr eaLnBrk="1" hangingPunct="1"/>
            <a:r>
              <a:rPr lang="en-US" sz="3200" smtClean="0"/>
              <a:t>MySQL Logins and Privileges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82</a:t>
            </a:fld>
            <a:endParaRPr lang="en-US" smtClean="0"/>
          </a:p>
          <a:p>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Auer\AppData\Local\Temp\SNAGHTMLf7997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1497171"/>
            <a:ext cx="8113143" cy="3784952"/>
          </a:xfrm>
          <a:prstGeom prst="rect">
            <a:avLst/>
          </a:prstGeom>
          <a:noFill/>
          <a:extLst>
            <a:ext uri="{909E8E84-426E-40DD-AFC4-6F175D3DCCD1}">
              <a14:hiddenFill xmlns:a14="http://schemas.microsoft.com/office/drawing/2010/main">
                <a:solidFill>
                  <a:srgbClr val="FFFFFF"/>
                </a:solidFill>
              </a14:hiddenFill>
            </a:ext>
          </a:extLst>
        </p:spPr>
      </p:pic>
      <p:sp>
        <p:nvSpPr>
          <p:cNvPr id="84996" name="Title 1"/>
          <p:cNvSpPr>
            <a:spLocks noGrp="1"/>
          </p:cNvSpPr>
          <p:nvPr>
            <p:ph type="title"/>
          </p:nvPr>
        </p:nvSpPr>
        <p:spPr/>
        <p:txBody>
          <a:bodyPr/>
          <a:lstStyle/>
          <a:p>
            <a:pPr eaLnBrk="1" hangingPunct="1"/>
            <a:r>
              <a:rPr lang="en-US" sz="3200" smtClean="0"/>
              <a:t>MySQL Logins and Privileges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83</a:t>
            </a:fld>
            <a:endParaRPr lang="en-US" smtClean="0"/>
          </a:p>
          <a:p>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Auer\AppData\Local\Temp\SNAGHTMLf7acc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25" y="1490562"/>
            <a:ext cx="8060000" cy="3767238"/>
          </a:xfrm>
          <a:prstGeom prst="rect">
            <a:avLst/>
          </a:prstGeom>
          <a:noFill/>
          <a:extLst>
            <a:ext uri="{909E8E84-426E-40DD-AFC4-6F175D3DCCD1}">
              <a14:hiddenFill xmlns:a14="http://schemas.microsoft.com/office/drawing/2010/main">
                <a:solidFill>
                  <a:srgbClr val="FFFFFF"/>
                </a:solidFill>
              </a14:hiddenFill>
            </a:ext>
          </a:extLst>
        </p:spPr>
      </p:pic>
      <p:sp>
        <p:nvSpPr>
          <p:cNvPr id="84996" name="Title 1"/>
          <p:cNvSpPr>
            <a:spLocks noGrp="1"/>
          </p:cNvSpPr>
          <p:nvPr>
            <p:ph type="title"/>
          </p:nvPr>
        </p:nvSpPr>
        <p:spPr/>
        <p:txBody>
          <a:bodyPr/>
          <a:lstStyle/>
          <a:p>
            <a:pPr eaLnBrk="1" hangingPunct="1"/>
            <a:r>
              <a:rPr lang="en-US" sz="3200" dirty="0" smtClean="0"/>
              <a:t>MySQL Logins and Privileges </a:t>
            </a:r>
            <a:r>
              <a:rPr lang="en-US" sz="3200" dirty="0" smtClean="0"/>
              <a:t>IV</a:t>
            </a:r>
            <a:endParaRPr lang="en-US" sz="32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84</a:t>
            </a:fld>
            <a:endParaRPr lang="en-US" smtClean="0"/>
          </a:p>
          <a:p>
            <a:endParaRPr lang="en-US" dirty="0"/>
          </a:p>
        </p:txBody>
      </p:sp>
    </p:spTree>
    <p:extLst>
      <p:ext uri="{BB962C8B-B14F-4D97-AF65-F5344CB8AC3E}">
        <p14:creationId xmlns:p14="http://schemas.microsoft.com/office/powerpoint/2010/main" val="10328652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Auer\AppData\Local\Temp\SNAGHTMLf7c43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66" y="1524000"/>
            <a:ext cx="8101334" cy="3755429"/>
          </a:xfrm>
          <a:prstGeom prst="rect">
            <a:avLst/>
          </a:prstGeom>
          <a:noFill/>
          <a:extLst>
            <a:ext uri="{909E8E84-426E-40DD-AFC4-6F175D3DCCD1}">
              <a14:hiddenFill xmlns:a14="http://schemas.microsoft.com/office/drawing/2010/main">
                <a:solidFill>
                  <a:srgbClr val="FFFFFF"/>
                </a:solidFill>
              </a14:hiddenFill>
            </a:ext>
          </a:extLst>
        </p:spPr>
      </p:pic>
      <p:sp>
        <p:nvSpPr>
          <p:cNvPr id="86020" name="Title 1"/>
          <p:cNvSpPr>
            <a:spLocks noGrp="1"/>
          </p:cNvSpPr>
          <p:nvPr>
            <p:ph type="title"/>
          </p:nvPr>
        </p:nvSpPr>
        <p:spPr/>
        <p:txBody>
          <a:bodyPr/>
          <a:lstStyle/>
          <a:p>
            <a:pPr eaLnBrk="1" hangingPunct="1"/>
            <a:r>
              <a:rPr lang="en-US" sz="3200" dirty="0" smtClean="0"/>
              <a:t>MySQL Logins and Privileges </a:t>
            </a:r>
            <a:r>
              <a:rPr lang="en-US" sz="3200" dirty="0" smtClean="0"/>
              <a:t>V</a:t>
            </a:r>
            <a:endParaRPr lang="en-US" sz="32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85</a:t>
            </a:fld>
            <a:endParaRPr lang="en-US" smtClean="0"/>
          </a:p>
          <a:p>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Auer\AppData\Local\Temp\SNAGHTMLf7d49e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94" y="1524000"/>
            <a:ext cx="8154476" cy="3784952"/>
          </a:xfrm>
          <a:prstGeom prst="rect">
            <a:avLst/>
          </a:prstGeom>
          <a:noFill/>
          <a:extLst>
            <a:ext uri="{909E8E84-426E-40DD-AFC4-6F175D3DCCD1}">
              <a14:hiddenFill xmlns:a14="http://schemas.microsoft.com/office/drawing/2010/main">
                <a:solidFill>
                  <a:srgbClr val="FFFFFF"/>
                </a:solidFill>
              </a14:hiddenFill>
            </a:ext>
          </a:extLst>
        </p:spPr>
      </p:pic>
      <p:sp>
        <p:nvSpPr>
          <p:cNvPr id="88068" name="Title 1"/>
          <p:cNvSpPr>
            <a:spLocks noGrp="1"/>
          </p:cNvSpPr>
          <p:nvPr>
            <p:ph type="title"/>
          </p:nvPr>
        </p:nvSpPr>
        <p:spPr/>
        <p:txBody>
          <a:bodyPr/>
          <a:lstStyle/>
          <a:p>
            <a:pPr eaLnBrk="1" hangingPunct="1"/>
            <a:r>
              <a:rPr lang="en-US" sz="3200" dirty="0" smtClean="0"/>
              <a:t>MySQL Logins and Privileges </a:t>
            </a:r>
            <a:r>
              <a:rPr lang="en-US" sz="3200" dirty="0" smtClean="0"/>
              <a:t>VI</a:t>
            </a:r>
            <a:endParaRPr lang="en-US" sz="32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86</a:t>
            </a:fld>
            <a:endParaRPr lang="en-US" smtClean="0"/>
          </a:p>
          <a:p>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508888"/>
            <a:ext cx="8225334" cy="3755429"/>
          </a:xfrm>
          <a:prstGeom prst="rect">
            <a:avLst/>
          </a:prstGeom>
        </p:spPr>
      </p:pic>
      <p:sp>
        <p:nvSpPr>
          <p:cNvPr id="89091" name="Title 1"/>
          <p:cNvSpPr>
            <a:spLocks noGrp="1"/>
          </p:cNvSpPr>
          <p:nvPr>
            <p:ph type="title"/>
          </p:nvPr>
        </p:nvSpPr>
        <p:spPr/>
        <p:txBody>
          <a:bodyPr/>
          <a:lstStyle/>
          <a:p>
            <a:pPr eaLnBrk="1" hangingPunct="1"/>
            <a:r>
              <a:rPr lang="en-US" sz="3200" dirty="0" smtClean="0"/>
              <a:t>MySQL Logins and Privileges </a:t>
            </a:r>
            <a:r>
              <a:rPr lang="en-US" sz="3200" dirty="0" smtClean="0"/>
              <a:t>VII</a:t>
            </a:r>
            <a:endParaRPr lang="en-US" sz="32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87</a:t>
            </a:fld>
            <a:endParaRPr lang="en-US" smtClean="0"/>
          </a:p>
          <a:p>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1076" y="1515366"/>
            <a:ext cx="8089524" cy="3767238"/>
          </a:xfrm>
          <a:prstGeom prst="rect">
            <a:avLst/>
          </a:prstGeom>
        </p:spPr>
      </p:pic>
      <p:sp>
        <p:nvSpPr>
          <p:cNvPr id="90115" name="Title 1"/>
          <p:cNvSpPr>
            <a:spLocks noGrp="1"/>
          </p:cNvSpPr>
          <p:nvPr>
            <p:ph type="title"/>
          </p:nvPr>
        </p:nvSpPr>
        <p:spPr/>
        <p:txBody>
          <a:bodyPr/>
          <a:lstStyle/>
          <a:p>
            <a:pPr eaLnBrk="1" hangingPunct="1"/>
            <a:r>
              <a:rPr lang="en-US" sz="3200" dirty="0" smtClean="0"/>
              <a:t>MySQL Logins and Privileges </a:t>
            </a:r>
            <a:r>
              <a:rPr lang="en-US" sz="3200" dirty="0" smtClean="0"/>
              <a:t>VIII</a:t>
            </a:r>
            <a:endParaRPr lang="en-US" sz="32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88</a:t>
            </a:fld>
            <a:endParaRPr lang="en-US" smtClean="0"/>
          </a:p>
          <a:p>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3" name="Picture 7" descr="C:\Users\Auer\AppData\Local\Temp\SNAGHTML157daa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1" y="1463041"/>
            <a:ext cx="8190746" cy="3794760"/>
          </a:xfrm>
          <a:prstGeom prst="rect">
            <a:avLst/>
          </a:prstGeom>
          <a:noFill/>
          <a:extLst>
            <a:ext uri="{909E8E84-426E-40DD-AFC4-6F175D3DCCD1}">
              <a14:hiddenFill xmlns:a14="http://schemas.microsoft.com/office/drawing/2010/main">
                <a:solidFill>
                  <a:srgbClr val="FFFFFF"/>
                </a:solidFill>
              </a14:hiddenFill>
            </a:ext>
          </a:extLst>
        </p:spPr>
      </p:pic>
      <p:sp>
        <p:nvSpPr>
          <p:cNvPr id="91140" name="Title 1"/>
          <p:cNvSpPr>
            <a:spLocks noGrp="1"/>
          </p:cNvSpPr>
          <p:nvPr>
            <p:ph type="title"/>
          </p:nvPr>
        </p:nvSpPr>
        <p:spPr/>
        <p:txBody>
          <a:bodyPr/>
          <a:lstStyle/>
          <a:p>
            <a:pPr eaLnBrk="1" hangingPunct="1"/>
            <a:r>
              <a:rPr lang="en-US" sz="3200" dirty="0" smtClean="0"/>
              <a:t>MySQL Logins and Privileges </a:t>
            </a:r>
            <a:r>
              <a:rPr lang="en-US" sz="3200" dirty="0" smtClean="0"/>
              <a:t>IX</a:t>
            </a:r>
            <a:endParaRPr lang="en-US" sz="32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89</a:t>
            </a:fld>
            <a:endParaRPr lang="en-US" smtClean="0"/>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662554"/>
            <a:ext cx="8148571" cy="4517143"/>
          </a:xfrm>
          <a:prstGeom prst="rect">
            <a:avLst/>
          </a:prstGeom>
        </p:spPr>
      </p:pic>
      <p:sp>
        <p:nvSpPr>
          <p:cNvPr id="17411" name="Title 1"/>
          <p:cNvSpPr>
            <a:spLocks noGrp="1"/>
          </p:cNvSpPr>
          <p:nvPr>
            <p:ph type="title"/>
          </p:nvPr>
        </p:nvSpPr>
        <p:spPr>
          <a:xfrm>
            <a:off x="457200" y="274638"/>
            <a:ext cx="8229600" cy="1325562"/>
          </a:xfrm>
        </p:spPr>
        <p:txBody>
          <a:bodyPr/>
          <a:lstStyle/>
          <a:p>
            <a:pPr eaLnBrk="1" hangingPunct="1"/>
            <a:r>
              <a:rPr lang="en-US" sz="3600" dirty="0" smtClean="0"/>
              <a:t>MySQL 5.6 Utilities:</a:t>
            </a:r>
            <a:r>
              <a:rPr lang="en-US" dirty="0" smtClean="0"/>
              <a:t/>
            </a:r>
            <a:br>
              <a:rPr lang="en-US" dirty="0" smtClean="0"/>
            </a:br>
            <a:r>
              <a:rPr lang="en-US" sz="2800" dirty="0" smtClean="0"/>
              <a:t>Setting up the MySQL Workbench Folders</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9</a:t>
            </a:fld>
            <a:endParaRPr lang="en-US" smtClean="0"/>
          </a:p>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454794"/>
            <a:ext cx="8213524" cy="3767238"/>
          </a:xfrm>
          <a:prstGeom prst="rect">
            <a:avLst/>
          </a:prstGeom>
        </p:spPr>
      </p:pic>
      <p:sp>
        <p:nvSpPr>
          <p:cNvPr id="92164" name="Title 1"/>
          <p:cNvSpPr>
            <a:spLocks noGrp="1"/>
          </p:cNvSpPr>
          <p:nvPr>
            <p:ph type="title"/>
          </p:nvPr>
        </p:nvSpPr>
        <p:spPr/>
        <p:txBody>
          <a:bodyPr/>
          <a:lstStyle/>
          <a:p>
            <a:pPr eaLnBrk="1" hangingPunct="1"/>
            <a:r>
              <a:rPr lang="en-US" dirty="0" smtClean="0"/>
              <a:t>MySQL Backup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90</a:t>
            </a:fld>
            <a:endParaRPr lang="en-US" smtClean="0"/>
          </a:p>
          <a:p>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7371" y="1501775"/>
            <a:ext cx="8219429" cy="3755429"/>
          </a:xfrm>
          <a:prstGeom prst="rect">
            <a:avLst/>
          </a:prstGeom>
        </p:spPr>
      </p:pic>
      <p:sp>
        <p:nvSpPr>
          <p:cNvPr id="96260" name="Title 1"/>
          <p:cNvSpPr>
            <a:spLocks noGrp="1"/>
          </p:cNvSpPr>
          <p:nvPr>
            <p:ph type="title"/>
          </p:nvPr>
        </p:nvSpPr>
        <p:spPr/>
        <p:txBody>
          <a:bodyPr/>
          <a:lstStyle/>
          <a:p>
            <a:pPr eaLnBrk="1" hangingPunct="1"/>
            <a:r>
              <a:rPr lang="en-US" smtClean="0"/>
              <a:t>MySQL Restore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91</a:t>
            </a:fld>
            <a:endParaRPr lang="en-US" smtClean="0"/>
          </a:p>
          <a:p>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Fundamentals, Design, and Implementation</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(13th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97283"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Ten C</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92</a:t>
            </a:fld>
            <a:endParaRPr lang="en-US" smtClean="0"/>
          </a:p>
          <a:p>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98308"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4742" y="381000"/>
            <a:ext cx="7704233" cy="2514600"/>
          </a:xfrm>
          <a:prstGeom prst="rect">
            <a:avLst/>
          </a:prstGeom>
          <a:solidFill>
            <a:schemeClr val="hlink"/>
          </a:solidFill>
          <a:ln w="9525">
            <a:solidFill>
              <a:schemeClr val="bg1"/>
            </a:solidFill>
            <a:miter lim="800000"/>
            <a:headEnd/>
            <a:tailEnd/>
          </a:ln>
        </p:spPr>
      </p:pic>
      <p:sp>
        <p:nvSpPr>
          <p:cNvPr id="98309"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10C-</a:t>
            </a:r>
            <a:fld id="{66CAE269-3BC7-40D2-A5FD-60A2B66A5480}" type="slidenum">
              <a:rPr lang="en-US" smtClean="0"/>
              <a:pPr/>
              <a:t>93</a:t>
            </a:fld>
            <a:endParaRPr lang="en-US" smtClean="0"/>
          </a:p>
          <a:p>
            <a:endParaRPr 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TotalTime>
  <Words>2868</Words>
  <Application>Microsoft Office PowerPoint</Application>
  <PresentationFormat>On-screen Show (4:3)</PresentationFormat>
  <Paragraphs>397</Paragraphs>
  <Slides>93</Slides>
  <Notes>92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93</vt:i4>
      </vt:variant>
    </vt:vector>
  </HeadingPairs>
  <TitlesOfParts>
    <vt:vector size="98" baseType="lpstr">
      <vt:lpstr>Arial</vt:lpstr>
      <vt:lpstr>Calibri</vt:lpstr>
      <vt:lpstr>Courier New</vt:lpstr>
      <vt:lpstr>Times New Roman</vt:lpstr>
      <vt:lpstr>Default Design</vt:lpstr>
      <vt:lpstr> David M. Kroenke and David J. Auer Database Processing: Fundamentals, Design, and Implementation </vt:lpstr>
      <vt:lpstr>Chapter Objectives</vt:lpstr>
      <vt:lpstr>Chapter Objectives</vt:lpstr>
      <vt:lpstr>Introduction</vt:lpstr>
      <vt:lpstr>View Ridge Gallery</vt:lpstr>
      <vt:lpstr>Application Requirements</vt:lpstr>
      <vt:lpstr>View Ridge Gallery Database Design</vt:lpstr>
      <vt:lpstr>MySQL 5.6 Utilities: MySQL Command Line Client</vt:lpstr>
      <vt:lpstr>MySQL 5.6 Utilities: Setting up the MySQL Workbench Folders</vt:lpstr>
      <vt:lpstr>MySQL 5.6 Utilities: The MySQL Workbench I</vt:lpstr>
      <vt:lpstr>MySQL 5.6 Utilities: The MySQL Workbench II</vt:lpstr>
      <vt:lpstr>The MySQL Workbench: Connect to Database Dialog Box</vt:lpstr>
      <vt:lpstr>The MySQL Workbench: Connect to MySQL Server Dialog Box</vt:lpstr>
      <vt:lpstr>The MySQL Workbench: The SQL Editor Window I</vt:lpstr>
      <vt:lpstr>Creating a New Database I The Add Schema Button</vt:lpstr>
      <vt:lpstr>Creating a New Database II Local Instance MySQL Connection</vt:lpstr>
      <vt:lpstr>Creating a New Database II</vt:lpstr>
      <vt:lpstr>Creating a New Database III</vt:lpstr>
      <vt:lpstr>Creating a New Database IV</vt:lpstr>
      <vt:lpstr>Creating a New Database V</vt:lpstr>
      <vt:lpstr>Creating a New Database VI</vt:lpstr>
      <vt:lpstr>Setting the Default Schema</vt:lpstr>
      <vt:lpstr>SQL Scripts I</vt:lpstr>
      <vt:lpstr>SQL Scripts II</vt:lpstr>
      <vt:lpstr>SQL Scripts III</vt:lpstr>
      <vt:lpstr>MySQL CREATE TABLE Statements for the View Ridge Schema I</vt:lpstr>
      <vt:lpstr>MySQL CREATE TABLE Statements for the View Ridge Schema II</vt:lpstr>
      <vt:lpstr>MySQL CREATE TABLE Statements for the View Ridge Schema III</vt:lpstr>
      <vt:lpstr>MySQL CREATE TABLE Statements: Running the Script</vt:lpstr>
      <vt:lpstr>Viewing Tables</vt:lpstr>
      <vt:lpstr>Viewing Tables: Column Properties</vt:lpstr>
      <vt:lpstr>Viewing Tables: Foreign Key Properties</vt:lpstr>
      <vt:lpstr>Indexes</vt:lpstr>
      <vt:lpstr>Indexes</vt:lpstr>
      <vt:lpstr>Viewing Tables: Index Properties</vt:lpstr>
      <vt:lpstr>Creating an Index I</vt:lpstr>
      <vt:lpstr>Creating an Index II</vt:lpstr>
      <vt:lpstr>Creating an Index III</vt:lpstr>
      <vt:lpstr>Creating an Index IV</vt:lpstr>
      <vt:lpstr>Creating an Index V</vt:lpstr>
      <vt:lpstr>Creating an Index with SQL I</vt:lpstr>
      <vt:lpstr>Creating an Index with SQL II</vt:lpstr>
      <vt:lpstr>Populating the Tables: The AUTO_INCREMENT Keyword</vt:lpstr>
      <vt:lpstr>Populating the Tables: Working Around AUTO_INCREMENT</vt:lpstr>
      <vt:lpstr>Transaction COMMIT in MySQL</vt:lpstr>
      <vt:lpstr>Creating a View I</vt:lpstr>
      <vt:lpstr>Creating a View II</vt:lpstr>
      <vt:lpstr>Application Logic I</vt:lpstr>
      <vt:lpstr>Application Logic II</vt:lpstr>
      <vt:lpstr>Application Logic: Parameters and Variables</vt:lpstr>
      <vt:lpstr>Application Logic: MySQL Statement Delimiters</vt:lpstr>
      <vt:lpstr>Application Logic: MySQL Block Structure</vt:lpstr>
      <vt:lpstr>Application Logic: MySQL Control of Flow Statements I</vt:lpstr>
      <vt:lpstr>Application Logic: MySQL Control of Flow Statements II</vt:lpstr>
      <vt:lpstr>Application Logic: MySQL Cursor Statements</vt:lpstr>
      <vt:lpstr>Application Logic: MySQL Output Statements</vt:lpstr>
      <vt:lpstr>SQL/Persistent Stored Modules (SSL/PSM)</vt:lpstr>
      <vt:lpstr>User-Defined Functions I</vt:lpstr>
      <vt:lpstr>User-Defined Functions II The FirstNameFirst Function</vt:lpstr>
      <vt:lpstr>User-Defined Functions III The FirstNameFirst Function</vt:lpstr>
      <vt:lpstr>User-Defined Functions IV The FirstNameFirst Function</vt:lpstr>
      <vt:lpstr>Stored Procedures</vt:lpstr>
      <vt:lpstr>PowerPoint Presentation</vt:lpstr>
      <vt:lpstr>PowerPoint Presentation</vt:lpstr>
      <vt:lpstr>Running Stored Procedures</vt:lpstr>
      <vt:lpstr>Triggers</vt:lpstr>
      <vt:lpstr>Triggers Comparison</vt:lpstr>
      <vt:lpstr>Adding the PRICELIST Table</vt:lpstr>
      <vt:lpstr>PowerPoint Presentation</vt:lpstr>
      <vt:lpstr>PowerPoint Presentation</vt:lpstr>
      <vt:lpstr>Running Triggers</vt:lpstr>
      <vt:lpstr>Safe Updates I</vt:lpstr>
      <vt:lpstr>Safe Updates II</vt:lpstr>
      <vt:lpstr>SHOW TRIGGERS</vt:lpstr>
      <vt:lpstr>Table Editor Triggers Tab</vt:lpstr>
      <vt:lpstr>Concurrency Control</vt:lpstr>
      <vt:lpstr>MySQL Concurrency Options</vt:lpstr>
      <vt:lpstr>MySQL Security Model</vt:lpstr>
      <vt:lpstr>MySQL Server Administration</vt:lpstr>
      <vt:lpstr>MySQL Server Administration: Server Status</vt:lpstr>
      <vt:lpstr>MySQL Logins and Privileges I</vt:lpstr>
      <vt:lpstr>MySQL Logins and Privileges II</vt:lpstr>
      <vt:lpstr>MySQL Logins and Privileges III</vt:lpstr>
      <vt:lpstr>MySQL Logins and Privileges IV</vt:lpstr>
      <vt:lpstr>MySQL Logins and Privileges V</vt:lpstr>
      <vt:lpstr>MySQL Logins and Privileges VI</vt:lpstr>
      <vt:lpstr>MySQL Logins and Privileges VII</vt:lpstr>
      <vt:lpstr>MySQL Logins and Privileges VIII</vt:lpstr>
      <vt:lpstr>MySQL Logins and Privileges IX</vt:lpstr>
      <vt:lpstr>MySQL Backup</vt:lpstr>
      <vt:lpstr>MySQL Restore</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Kroenke-Auer-DBP-e13-PPT-Chapter10C</dc:title>
  <dc:creator>David J. Auer</dc:creator>
  <cp:lastModifiedBy>David Auer</cp:lastModifiedBy>
  <cp:revision>146</cp:revision>
  <dcterms:created xsi:type="dcterms:W3CDTF">2005-01-24T23:48:45Z</dcterms:created>
  <dcterms:modified xsi:type="dcterms:W3CDTF">2013-08-03T22:57:27Z</dcterms:modified>
</cp:coreProperties>
</file>